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285" r:id="rId2"/>
    <p:sldId id="277" r:id="rId3"/>
    <p:sldId id="278" r:id="rId4"/>
    <p:sldId id="279" r:id="rId5"/>
    <p:sldId id="258" r:id="rId6"/>
    <p:sldId id="272" r:id="rId7"/>
    <p:sldId id="259" r:id="rId8"/>
    <p:sldId id="260" r:id="rId9"/>
    <p:sldId id="273" r:id="rId10"/>
    <p:sldId id="261" r:id="rId11"/>
    <p:sldId id="262" r:id="rId12"/>
    <p:sldId id="280" r:id="rId13"/>
    <p:sldId id="263" r:id="rId14"/>
    <p:sldId id="265" r:id="rId15"/>
    <p:sldId id="283" r:id="rId16"/>
    <p:sldId id="284" r:id="rId17"/>
    <p:sldId id="266" r:id="rId18"/>
    <p:sldId id="274" r:id="rId19"/>
    <p:sldId id="281" r:id="rId20"/>
    <p:sldId id="268" r:id="rId21"/>
    <p:sldId id="269" r:id="rId22"/>
    <p:sldId id="270" r:id="rId23"/>
    <p:sldId id="271" r:id="rId24"/>
    <p:sldId id="275" r:id="rId25"/>
    <p:sldId id="276" r:id="rId26"/>
    <p:sldId id="286"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86410" autoAdjust="0"/>
  </p:normalViewPr>
  <p:slideViewPr>
    <p:cSldViewPr snapToGrid="0" snapToObjects="1">
      <p:cViewPr varScale="1">
        <p:scale>
          <a:sx n="68" d="100"/>
          <a:sy n="68" d="100"/>
        </p:scale>
        <p:origin x="90" y="21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828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N"/>
          </a:p>
        </p:txBody>
      </p:sp>
    </p:spTree>
    <p:extLst>
      <p:ext uri="{BB962C8B-B14F-4D97-AF65-F5344CB8AC3E}">
        <p14:creationId xmlns:p14="http://schemas.microsoft.com/office/powerpoint/2010/main" val="1538856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Total and Projected Visitors by Year 2025</a:t>
            </a:r>
            <a:endParaRPr dirty="0"/>
          </a:p>
          <a:p>
            <a:r>
              <a:rPr b="0" dirty="0"/>
              <a:t>No alt text provided</a:t>
            </a:r>
            <a:endParaRPr dirty="0"/>
          </a:p>
          <a:p>
            <a:endParaRPr dirty="0"/>
          </a:p>
          <a:p>
            <a:r>
              <a:rPr b="1" dirty="0"/>
              <a:t>Growth Rate by Year 2016-22</a:t>
            </a:r>
            <a:endParaRPr dirty="0"/>
          </a:p>
          <a:p>
            <a:r>
              <a:rPr b="0" dirty="0"/>
              <a:t>No alt text provided</a:t>
            </a:r>
            <a:endParaRPr dirty="0"/>
          </a:p>
          <a:p>
            <a:endParaRPr dirty="0"/>
          </a:p>
          <a:p>
            <a:r>
              <a:rPr b="1" dirty="0"/>
              <a:t>Projected Visitors by Year 2025</a:t>
            </a:r>
            <a:endParaRPr dirty="0"/>
          </a:p>
          <a:p>
            <a:r>
              <a:rPr b="0" dirty="0"/>
              <a:t>No alt text provided</a:t>
            </a:r>
            <a:endParaRPr dirty="0"/>
          </a:p>
          <a:p>
            <a:endParaRPr dirty="0"/>
          </a:p>
        </p:txBody>
      </p:sp>
    </p:spTree>
    <p:extLst>
      <p:ext uri="{BB962C8B-B14F-4D97-AF65-F5344CB8AC3E}">
        <p14:creationId xmlns:p14="http://schemas.microsoft.com/office/powerpoint/2010/main" val="2727617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Domestic projected revenue by 2025</a:t>
            </a:r>
            <a:endParaRPr dirty="0"/>
          </a:p>
          <a:p>
            <a:r>
              <a:rPr b="0" dirty="0"/>
              <a:t>No alt text provided</a:t>
            </a:r>
            <a:endParaRPr dirty="0"/>
          </a:p>
          <a:p>
            <a:endParaRPr dirty="0"/>
          </a:p>
          <a:p>
            <a:r>
              <a:rPr b="1" dirty="0"/>
              <a:t>Projected domestic and foreign Visitors by 2025 </a:t>
            </a:r>
            <a:endParaRPr dirty="0"/>
          </a:p>
          <a:p>
            <a:r>
              <a:rPr b="0" dirty="0"/>
              <a:t>No alt text provided</a:t>
            </a:r>
            <a:endParaRPr dirty="0"/>
          </a:p>
          <a:p>
            <a:endParaRPr dirty="0"/>
          </a:p>
          <a:p>
            <a:r>
              <a:rPr b="1" dirty="0"/>
              <a:t>Foreign Projected Revenue by 2025</a:t>
            </a:r>
            <a:endParaRPr dirty="0"/>
          </a:p>
          <a:p>
            <a:r>
              <a:rPr b="0" dirty="0"/>
              <a:t>No alt text provided</a:t>
            </a:r>
            <a:endParaRPr dirty="0"/>
          </a:p>
          <a:p>
            <a:endParaRPr dirty="0"/>
          </a:p>
        </p:txBody>
      </p:sp>
    </p:spTree>
    <p:extLst>
      <p:ext uri="{BB962C8B-B14F-4D97-AF65-F5344CB8AC3E}">
        <p14:creationId xmlns:p14="http://schemas.microsoft.com/office/powerpoint/2010/main" val="2614996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Total and Projected Revenue by Year 2025</a:t>
            </a:r>
            <a:endParaRPr dirty="0"/>
          </a:p>
          <a:p>
            <a:r>
              <a:rPr b="0" dirty="0"/>
              <a:t>No alt text provided</a:t>
            </a:r>
            <a:endParaRPr dirty="0"/>
          </a:p>
          <a:p>
            <a:endParaRPr dirty="0"/>
          </a:p>
          <a:p>
            <a:r>
              <a:rPr b="1" dirty="0"/>
              <a:t>Growth Rate of Revenue by Year 2016-22</a:t>
            </a:r>
            <a:endParaRPr dirty="0"/>
          </a:p>
          <a:p>
            <a:r>
              <a:rPr b="0" dirty="0"/>
              <a:t>No alt text provided</a:t>
            </a:r>
            <a:endParaRPr dirty="0"/>
          </a:p>
          <a:p>
            <a:endParaRPr dirty="0"/>
          </a:p>
          <a:p>
            <a:r>
              <a:rPr b="1" dirty="0"/>
              <a:t>Projected Revenue by Year 2025</a:t>
            </a:r>
            <a:endParaRPr dirty="0"/>
          </a:p>
          <a:p>
            <a:r>
              <a:rPr b="0" dirty="0"/>
              <a:t>No alt text provided</a:t>
            </a:r>
            <a:endParaRPr dirty="0"/>
          </a:p>
          <a:p>
            <a:endParaRPr dirty="0"/>
          </a:p>
        </p:txBody>
      </p:sp>
    </p:spTree>
    <p:extLst>
      <p:ext uri="{BB962C8B-B14F-4D97-AF65-F5344CB8AC3E}">
        <p14:creationId xmlns:p14="http://schemas.microsoft.com/office/powerpoint/2010/main" val="4017451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N" dirty="0"/>
          </a:p>
        </p:txBody>
      </p:sp>
    </p:spTree>
    <p:extLst>
      <p:ext uri="{BB962C8B-B14F-4D97-AF65-F5344CB8AC3E}">
        <p14:creationId xmlns:p14="http://schemas.microsoft.com/office/powerpoint/2010/main" val="650778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Districts with High Potential for Tourism Growth</a:t>
            </a:r>
            <a:endParaRPr dirty="0"/>
          </a:p>
          <a:p>
            <a:r>
              <a:rPr b="0" dirty="0"/>
              <a:t>No alt text provided</a:t>
            </a:r>
            <a:endParaRPr dirty="0"/>
          </a:p>
          <a:p>
            <a:endParaRPr dirty="0"/>
          </a:p>
        </p:txBody>
      </p:sp>
    </p:spTree>
    <p:extLst>
      <p:ext uri="{BB962C8B-B14F-4D97-AF65-F5344CB8AC3E}">
        <p14:creationId xmlns:p14="http://schemas.microsoft.com/office/powerpoint/2010/main" val="1620734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Top 6 Districts where events should be organized</a:t>
            </a:r>
            <a:endParaRPr dirty="0"/>
          </a:p>
          <a:p>
            <a:r>
              <a:rPr b="0" dirty="0"/>
              <a:t>No alt text provided</a:t>
            </a:r>
            <a:endParaRPr dirty="0"/>
          </a:p>
          <a:p>
            <a:endParaRPr dirty="0"/>
          </a:p>
          <a:p>
            <a:r>
              <a:rPr b="1" dirty="0"/>
              <a:t>Top 3 months when events should be organised</a:t>
            </a:r>
            <a:endParaRPr dirty="0"/>
          </a:p>
          <a:p>
            <a:r>
              <a:rPr b="0" dirty="0"/>
              <a:t>No alt text provided</a:t>
            </a:r>
            <a:endParaRPr dirty="0"/>
          </a:p>
          <a:p>
            <a:endParaRPr dirty="0"/>
          </a:p>
        </p:txBody>
      </p:sp>
    </p:spTree>
    <p:extLst>
      <p:ext uri="{BB962C8B-B14F-4D97-AF65-F5344CB8AC3E}">
        <p14:creationId xmlns:p14="http://schemas.microsoft.com/office/powerpoint/2010/main" val="1630143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995806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extLst>
      <p:ext uri="{BB962C8B-B14F-4D97-AF65-F5344CB8AC3E}">
        <p14:creationId xmlns:p14="http://schemas.microsoft.com/office/powerpoint/2010/main" val="2705640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N" dirty="0"/>
          </a:p>
        </p:txBody>
      </p:sp>
    </p:spTree>
    <p:extLst>
      <p:ext uri="{BB962C8B-B14F-4D97-AF65-F5344CB8AC3E}">
        <p14:creationId xmlns:p14="http://schemas.microsoft.com/office/powerpoint/2010/main" val="2245486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N" dirty="0"/>
          </a:p>
        </p:txBody>
      </p:sp>
    </p:spTree>
    <p:extLst>
      <p:ext uri="{BB962C8B-B14F-4D97-AF65-F5344CB8AC3E}">
        <p14:creationId xmlns:p14="http://schemas.microsoft.com/office/powerpoint/2010/main" val="385145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Domestic visitors by district</a:t>
            </a:r>
            <a:endParaRPr dirty="0"/>
          </a:p>
          <a:p>
            <a:r>
              <a:rPr b="0" dirty="0"/>
              <a:t>No alt text provided</a:t>
            </a:r>
            <a:endParaRPr dirty="0"/>
          </a:p>
          <a:p>
            <a:endParaRPr dirty="0"/>
          </a:p>
        </p:txBody>
      </p:sp>
    </p:spTree>
    <p:extLst>
      <p:ext uri="{BB962C8B-B14F-4D97-AF65-F5344CB8AC3E}">
        <p14:creationId xmlns:p14="http://schemas.microsoft.com/office/powerpoint/2010/main" val="3010891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N" dirty="0"/>
          </a:p>
        </p:txBody>
      </p:sp>
    </p:spTree>
    <p:extLst>
      <p:ext uri="{BB962C8B-B14F-4D97-AF65-F5344CB8AC3E}">
        <p14:creationId xmlns:p14="http://schemas.microsoft.com/office/powerpoint/2010/main" val="4160865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Bottom 3 Districts by Domestic CAGR</a:t>
            </a:r>
            <a:endParaRPr dirty="0"/>
          </a:p>
          <a:p>
            <a:r>
              <a:rPr b="0" dirty="0"/>
              <a:t>No alt text provided</a:t>
            </a:r>
            <a:endParaRPr dirty="0"/>
          </a:p>
          <a:p>
            <a:endParaRPr dirty="0"/>
          </a:p>
          <a:p>
            <a:r>
              <a:rPr b="1" dirty="0"/>
              <a:t>Bottom 3 Districts by Foreign CAGR</a:t>
            </a:r>
            <a:endParaRPr dirty="0"/>
          </a:p>
          <a:p>
            <a:r>
              <a:rPr b="0" dirty="0"/>
              <a:t>No alt text provided</a:t>
            </a:r>
            <a:endParaRPr dirty="0"/>
          </a:p>
          <a:p>
            <a:endParaRPr dirty="0"/>
          </a:p>
        </p:txBody>
      </p:sp>
    </p:spTree>
    <p:extLst>
      <p:ext uri="{BB962C8B-B14F-4D97-AF65-F5344CB8AC3E}">
        <p14:creationId xmlns:p14="http://schemas.microsoft.com/office/powerpoint/2010/main" val="4074541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a:p>
            <a:r>
              <a:rPr b="1" dirty="0"/>
              <a:t>Bottom 3 Districts by Domestic CAGR</a:t>
            </a:r>
            <a:endParaRPr dirty="0"/>
          </a:p>
          <a:p>
            <a:r>
              <a:rPr b="0" dirty="0"/>
              <a:t>No alt text provided</a:t>
            </a:r>
            <a:endParaRPr dirty="0"/>
          </a:p>
          <a:p>
            <a:endParaRPr dirty="0"/>
          </a:p>
          <a:p>
            <a:r>
              <a:rPr b="1" dirty="0"/>
              <a:t>Bottom 3 Districts by Foreign CAGR</a:t>
            </a:r>
            <a:endParaRPr dirty="0"/>
          </a:p>
          <a:p>
            <a:r>
              <a:rPr b="0" dirty="0"/>
              <a:t>No alt text provided</a:t>
            </a:r>
            <a:endParaRPr dirty="0"/>
          </a:p>
          <a:p>
            <a:endParaRPr dirty="0"/>
          </a:p>
        </p:txBody>
      </p:sp>
    </p:spTree>
    <p:extLst>
      <p:ext uri="{BB962C8B-B14F-4D97-AF65-F5344CB8AC3E}">
        <p14:creationId xmlns:p14="http://schemas.microsoft.com/office/powerpoint/2010/main" val="2995222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N" dirty="0"/>
          </a:p>
        </p:txBody>
      </p:sp>
    </p:spTree>
    <p:extLst>
      <p:ext uri="{BB962C8B-B14F-4D97-AF65-F5344CB8AC3E}">
        <p14:creationId xmlns:p14="http://schemas.microsoft.com/office/powerpoint/2010/main" val="3123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Peak Seasons</a:t>
            </a:r>
            <a:endParaRPr dirty="0"/>
          </a:p>
          <a:p>
            <a:r>
              <a:rPr b="0" dirty="0"/>
              <a:t>No alt text provided</a:t>
            </a:r>
            <a:endParaRPr dirty="0"/>
          </a:p>
          <a:p>
            <a:endParaRPr dirty="0"/>
          </a:p>
          <a:p>
            <a:r>
              <a:rPr b="1" dirty="0"/>
              <a:t>Low Seasons</a:t>
            </a:r>
            <a:endParaRPr dirty="0"/>
          </a:p>
          <a:p>
            <a:r>
              <a:rPr b="0" dirty="0"/>
              <a:t>No alt text provided</a:t>
            </a:r>
            <a:endParaRPr dirty="0"/>
          </a:p>
          <a:p>
            <a:endParaRPr dirty="0"/>
          </a:p>
        </p:txBody>
      </p:sp>
    </p:spTree>
    <p:extLst>
      <p:ext uri="{BB962C8B-B14F-4D97-AF65-F5344CB8AC3E}">
        <p14:creationId xmlns:p14="http://schemas.microsoft.com/office/powerpoint/2010/main" val="3686732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Peak Seasons</a:t>
            </a:r>
            <a:endParaRPr dirty="0"/>
          </a:p>
          <a:p>
            <a:r>
              <a:rPr b="0" dirty="0"/>
              <a:t>No alt text provided</a:t>
            </a:r>
            <a:endParaRPr dirty="0"/>
          </a:p>
          <a:p>
            <a:endParaRPr dirty="0"/>
          </a:p>
          <a:p>
            <a:r>
              <a:rPr b="1" dirty="0"/>
              <a:t>Low Seasons</a:t>
            </a:r>
            <a:endParaRPr dirty="0"/>
          </a:p>
          <a:p>
            <a:r>
              <a:rPr b="0" dirty="0"/>
              <a:t>No alt text provided</a:t>
            </a:r>
            <a:endParaRPr dirty="0"/>
          </a:p>
          <a:p>
            <a:endParaRPr dirty="0"/>
          </a:p>
        </p:txBody>
      </p:sp>
    </p:spTree>
    <p:extLst>
      <p:ext uri="{BB962C8B-B14F-4D97-AF65-F5344CB8AC3E}">
        <p14:creationId xmlns:p14="http://schemas.microsoft.com/office/powerpoint/2010/main" val="2605186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barChart</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extLst>
      <p:ext uri="{BB962C8B-B14F-4D97-AF65-F5344CB8AC3E}">
        <p14:creationId xmlns:p14="http://schemas.microsoft.com/office/powerpoint/2010/main" val="871158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Domestic Visitors by Year</a:t>
            </a:r>
            <a:endParaRPr dirty="0"/>
          </a:p>
          <a:p>
            <a:r>
              <a:rPr b="0" dirty="0"/>
              <a:t>No alt text provided</a:t>
            </a:r>
            <a:endParaRPr dirty="0"/>
          </a:p>
          <a:p>
            <a:endParaRPr dirty="0"/>
          </a:p>
          <a:p>
            <a:r>
              <a:rPr b="1" dirty="0"/>
              <a:t>Foreign Visitors by Year</a:t>
            </a:r>
            <a:endParaRPr dirty="0"/>
          </a:p>
          <a:p>
            <a:r>
              <a:rPr b="0" dirty="0"/>
              <a:t>No alt text provided</a:t>
            </a:r>
            <a:endParaRPr dirty="0"/>
          </a:p>
          <a:p>
            <a:endParaRPr dirty="0"/>
          </a:p>
          <a:p>
            <a:r>
              <a:rPr b="1" dirty="0"/>
              <a:t>Projected domestic and foreign Visitors by 2025 </a:t>
            </a:r>
            <a:endParaRPr dirty="0"/>
          </a:p>
          <a:p>
            <a:r>
              <a:rPr b="0" dirty="0"/>
              <a:t>No alt text provided</a:t>
            </a:r>
            <a:endParaRPr dirty="0"/>
          </a:p>
          <a:p>
            <a:endParaRPr dirty="0"/>
          </a:p>
        </p:txBody>
      </p:sp>
    </p:spTree>
    <p:extLst>
      <p:ext uri="{BB962C8B-B14F-4D97-AF65-F5344CB8AC3E}">
        <p14:creationId xmlns:p14="http://schemas.microsoft.com/office/powerpoint/2010/main" val="34608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5/13/2023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5/13/2023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5/13/2023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dirty="0"/>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5/13/2023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dirty="0"/>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s://www.telangana.gov.in/about/state-profile"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https://www.discoverherveybay.com/what-makes-tourism-in-dubai-so-much-better/#:~:text=Dubai%20Has%20The%20Most%20Luxurious%20Hotels&amp;text=and%20it%20is%20also%20the,What%20is%20this%3F" TargetMode="External"/><Relationship Id="rId5" Type="http://schemas.openxmlformats.org/officeDocument/2006/relationships/hyperlink" Target="https://tourism.gov.in/sites/default/files/2022-09/India%20Tourism%20Statistics%202021%20(1).pdf" TargetMode="External"/><Relationship Id="rId4" Type="http://schemas.openxmlformats.org/officeDocument/2006/relationships/hyperlink" Target="https://www.livemint.com/news/india/telangana-aims-for-20-30-pc-rise-tourist-influx-by-the-end-of-2023-11669571322890.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d597c102-4bdd-4a46-9b0c-4b4a572f15ce/?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914400" y="407963"/>
            <a:ext cx="10269415" cy="1200329"/>
          </a:xfrm>
          <a:prstGeom prst="rect">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GB" sz="3600" dirty="0">
                <a:latin typeface="Times New Roman" panose="02020603050405020304" pitchFamily="18" charset="0"/>
                <a:cs typeface="Times New Roman" panose="02020603050405020304" pitchFamily="18" charset="0"/>
              </a:rPr>
              <a:t>Provide Insights to Telangana Government Tourism Department</a:t>
            </a:r>
            <a:endParaRPr lang="en-IN" sz="36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104" y="4485543"/>
            <a:ext cx="3238500" cy="1409700"/>
          </a:xfrm>
          <a:prstGeom prst="rect">
            <a:avLst/>
          </a:prstGeom>
        </p:spPr>
      </p:pic>
      <p:sp>
        <p:nvSpPr>
          <p:cNvPr id="7" name="TextBox 6"/>
          <p:cNvSpPr txBox="1"/>
          <p:nvPr/>
        </p:nvSpPr>
        <p:spPr>
          <a:xfrm>
            <a:off x="9003323" y="4476125"/>
            <a:ext cx="2180492" cy="707886"/>
          </a:xfrm>
          <a:prstGeom prst="rect">
            <a:avLst/>
          </a:prstGeom>
          <a:noFill/>
        </p:spPr>
        <p:txBody>
          <a:bodyPr wrap="square" rtlCol="0">
            <a:spAutoFit/>
          </a:bodyPr>
          <a:lstStyle/>
          <a:p>
            <a:r>
              <a:rPr lang="en-IN" sz="2000" b="1" dirty="0" smtClean="0">
                <a:latin typeface="Times New Roman" panose="02020603050405020304" pitchFamily="18" charset="0"/>
                <a:cs typeface="Times New Roman" panose="02020603050405020304" pitchFamily="18" charset="0"/>
              </a:rPr>
              <a:t>CREATED BY :- </a:t>
            </a:r>
          </a:p>
          <a:p>
            <a:r>
              <a:rPr lang="en-IN" sz="2000" b="1" dirty="0" smtClean="0">
                <a:latin typeface="Times New Roman" panose="02020603050405020304" pitchFamily="18" charset="0"/>
                <a:cs typeface="Times New Roman" panose="02020603050405020304" pitchFamily="18" charset="0"/>
              </a:rPr>
              <a:t>PURVI MAJOKA</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9594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lineChart ,Peak Seasons ,Low Seasons. Please refer to the notes on this slide for details">
            <a:hlinkClick r:id="rId3"/>
          </p:cNvPr>
          <p:cNvPicPr>
            <a:picLocks noChangeAspect="1"/>
          </p:cNvPicPr>
          <p:nvPr/>
        </p:nvPicPr>
        <p:blipFill>
          <a:blip r:embed="rId4"/>
          <a:stretch>
            <a:fillRect/>
          </a:stretch>
        </p:blipFill>
        <p:spPr>
          <a:xfrm>
            <a:off x="25790" y="0"/>
            <a:ext cx="12166209" cy="6858000"/>
          </a:xfrm>
          <a:prstGeom prst="rect">
            <a:avLst/>
          </a:prstGeom>
          <a:noFill/>
        </p:spPr>
      </p:pic>
      <p:sp>
        <p:nvSpPr>
          <p:cNvPr id="4" name="Title" hidden="1"/>
          <p:cNvSpPr>
            <a:spLocks noGrp="1"/>
          </p:cNvSpPr>
          <p:nvPr>
            <p:ph type="title"/>
          </p:nvPr>
        </p:nvSpPr>
        <p:spPr/>
        <p:txBody>
          <a:bodyPr/>
          <a:lstStyle/>
          <a:p>
            <a:r>
              <a:rPr dirty="0"/>
              <a:t>Page 5</a:t>
            </a:r>
          </a:p>
        </p:txBody>
      </p:sp>
      <p:sp>
        <p:nvSpPr>
          <p:cNvPr id="2" name="TextBox 1"/>
          <p:cNvSpPr txBox="1"/>
          <p:nvPr/>
        </p:nvSpPr>
        <p:spPr>
          <a:xfrm>
            <a:off x="7624688" y="1012874"/>
            <a:ext cx="2504049" cy="36576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IN" dirty="0" smtClean="0"/>
              <a:t>               Insights</a:t>
            </a: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barChart ,Peak Seasons ,Low Seasons. Please refer to the notes on this slide for details">
            <a:hlinkClick r:id="rId3"/>
          </p:cNvPr>
          <p:cNvPicPr>
            <a:picLocks noChangeAspect="1"/>
          </p:cNvPicPr>
          <p:nvPr/>
        </p:nvPicPr>
        <p:blipFill>
          <a:blip r:embed="rId4"/>
          <a:stretch>
            <a:fillRect/>
          </a:stretch>
        </p:blipFill>
        <p:spPr>
          <a:xfrm>
            <a:off x="0" y="0"/>
            <a:ext cx="12192000" cy="6955816"/>
          </a:xfrm>
          <a:prstGeom prst="rect">
            <a:avLst/>
          </a:prstGeom>
          <a:noFill/>
        </p:spPr>
      </p:pic>
      <p:sp>
        <p:nvSpPr>
          <p:cNvPr id="4" name="Title" hidden="1"/>
          <p:cNvSpPr>
            <a:spLocks noGrp="1"/>
          </p:cNvSpPr>
          <p:nvPr>
            <p:ph type="title"/>
          </p:nvPr>
        </p:nvSpPr>
        <p:spPr/>
        <p:txBody>
          <a:bodyPr/>
          <a:lstStyle/>
          <a:p>
            <a:r>
              <a:rPr dirty="0"/>
              <a:t>Page 6</a:t>
            </a:r>
          </a:p>
        </p:txBody>
      </p:sp>
      <p:sp>
        <p:nvSpPr>
          <p:cNvPr id="2" name="TextBox 1"/>
          <p:cNvSpPr txBox="1"/>
          <p:nvPr/>
        </p:nvSpPr>
        <p:spPr>
          <a:xfrm>
            <a:off x="10002129" y="1406769"/>
            <a:ext cx="1828800" cy="507831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IN" dirty="0" smtClean="0"/>
              <a:t>Insights</a:t>
            </a:r>
          </a:p>
          <a:p>
            <a:r>
              <a:rPr lang="en-IN" dirty="0" smtClean="0"/>
              <a:t>Hyderabad , Rajanna Sircilla , Warangal (Urban) are the top 3 districts with highest Domestic visitors to Foreign visitors Ratio.</a:t>
            </a:r>
          </a:p>
          <a:p>
            <a:endParaRPr lang="en-IN" dirty="0"/>
          </a:p>
          <a:p>
            <a:r>
              <a:rPr lang="en-IN" dirty="0" smtClean="0"/>
              <a:t>Whereas , districts like Medchal , Ranga Reddy , Suryapet and Vikarabad have value near to zero.</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5000" b="-5000"/>
          </a:stretch>
        </a:blipFill>
        <a:effectLst/>
      </p:bgPr>
    </p:bg>
    <p:spTree>
      <p:nvGrpSpPr>
        <p:cNvPr id="1" name=""/>
        <p:cNvGrpSpPr/>
        <p:nvPr/>
      </p:nvGrpSpPr>
      <p:grpSpPr>
        <a:xfrm>
          <a:off x="0" y="0"/>
          <a:ext cx="0" cy="0"/>
          <a:chOff x="0" y="0"/>
          <a:chExt cx="0" cy="0"/>
        </a:xfrm>
      </p:grpSpPr>
      <p:sp>
        <p:nvSpPr>
          <p:cNvPr id="5" name="Rectangle 4"/>
          <p:cNvSpPr/>
          <p:nvPr/>
        </p:nvSpPr>
        <p:spPr>
          <a:xfrm>
            <a:off x="961080" y="2714117"/>
            <a:ext cx="10311925" cy="923330"/>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lIns="91440" tIns="45720" rIns="91440" bIns="45720">
            <a:spAutoFit/>
          </a:bodyPr>
          <a:lstStyle/>
          <a:p>
            <a:r>
              <a:rPr lang="en-IN" sz="5400" dirty="0" smtClean="0">
                <a:solidFill>
                  <a:schemeClr val="bg1"/>
                </a:solidFill>
              </a:rPr>
              <a:t>SECONDARY </a:t>
            </a:r>
            <a:r>
              <a:rPr lang="en-IN" sz="5400" dirty="0">
                <a:solidFill>
                  <a:schemeClr val="bg1"/>
                </a:solidFill>
              </a:rPr>
              <a:t>RESEARCH QUESTIONS </a:t>
            </a:r>
          </a:p>
        </p:txBody>
      </p:sp>
    </p:spTree>
    <p:extLst>
      <p:ext uri="{BB962C8B-B14F-4D97-AF65-F5344CB8AC3E}">
        <p14:creationId xmlns:p14="http://schemas.microsoft.com/office/powerpoint/2010/main" val="1404353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barChart ,tableEx ,tableEx. Please refer to the notes on this slide for details">
            <a:hlinkClick r:id="rId3"/>
          </p:cNvPr>
          <p:cNvPicPr>
            <a:picLocks noChangeAspect="1"/>
          </p:cNvPicPr>
          <p:nvPr/>
        </p:nvPicPr>
        <p:blipFill>
          <a:blip r:embed="rId4"/>
          <a:stretch>
            <a:fillRect/>
          </a:stretch>
        </p:blipFill>
        <p:spPr>
          <a:xfrm>
            <a:off x="0" y="0"/>
            <a:ext cx="12176760" cy="7266308"/>
          </a:xfrm>
          <a:prstGeom prst="rect">
            <a:avLst/>
          </a:prstGeom>
          <a:noFill/>
        </p:spPr>
      </p:pic>
      <p:sp>
        <p:nvSpPr>
          <p:cNvPr id="4" name="Title" hidden="1"/>
          <p:cNvSpPr>
            <a:spLocks noGrp="1"/>
          </p:cNvSpPr>
          <p:nvPr>
            <p:ph type="title"/>
          </p:nvPr>
        </p:nvSpPr>
        <p:spPr/>
        <p:txBody>
          <a:bodyPr/>
          <a:lstStyle/>
          <a:p>
            <a:r>
              <a:rPr dirty="0"/>
              <a:t>Page 7</a:t>
            </a:r>
          </a:p>
        </p:txBody>
      </p:sp>
      <p:sp>
        <p:nvSpPr>
          <p:cNvPr id="7" name="TextBox 6"/>
          <p:cNvSpPr txBox="1"/>
          <p:nvPr/>
        </p:nvSpPr>
        <p:spPr>
          <a:xfrm>
            <a:off x="10508566" y="1266091"/>
            <a:ext cx="1505243" cy="452431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IN" sz="1600" b="1" dirty="0" smtClean="0"/>
              <a:t>Insights</a:t>
            </a:r>
          </a:p>
          <a:p>
            <a:r>
              <a:rPr lang="en-IN" sz="1600" dirty="0" smtClean="0"/>
              <a:t>Population to tourist ratio has revealed that Kamareddy is the district with highest ratio with 1821.0 followed by Peddapalli and Nizamabad with respective value 49.97 and 33.90. While districts like Medachal , Ranga Reddy have 0 value</a:t>
            </a:r>
            <a:endParaRPr lang="en-IN" sz="16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Domestic Visitors by Year ,Foreign Visitors by Year ,Projected domestic and foreign Visitors by 2025 .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rPr dirty="0"/>
              <a:t>Page 9</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otal and Projected Visitors by Year 2025 ,Growth Rate by Year 2016-22 ,Projected Visitors by Year 2025.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rPr dirty="0"/>
              <a:t>Page 8</a:t>
            </a:r>
          </a:p>
        </p:txBody>
      </p:sp>
    </p:spTree>
    <p:extLst>
      <p:ext uri="{BB962C8B-B14F-4D97-AF65-F5344CB8AC3E}">
        <p14:creationId xmlns:p14="http://schemas.microsoft.com/office/powerpoint/2010/main" val="37142555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Domestic projected revenue by 2025 ,Projected domestic and foreign Visitors by 2025  ,Foreign Projected Revenue by 2025. Please refer to the notes on this slide for details">
            <a:hlinkClick r:id="rId3"/>
          </p:cNvPr>
          <p:cNvPicPr>
            <a:picLocks noChangeAspect="1"/>
          </p:cNvPicPr>
          <p:nvPr/>
        </p:nvPicPr>
        <p:blipFill>
          <a:blip r:embed="rId4"/>
          <a:stretch>
            <a:fillRect/>
          </a:stretch>
        </p:blipFill>
        <p:spPr>
          <a:xfrm>
            <a:off x="0" y="12708"/>
            <a:ext cx="11998276" cy="6845292"/>
          </a:xfrm>
          <a:prstGeom prst="rect">
            <a:avLst/>
          </a:prstGeom>
          <a:noFill/>
        </p:spPr>
      </p:pic>
      <p:sp>
        <p:nvSpPr>
          <p:cNvPr id="4" name="Title" hidden="1"/>
          <p:cNvSpPr>
            <a:spLocks noGrp="1"/>
          </p:cNvSpPr>
          <p:nvPr>
            <p:ph type="title"/>
          </p:nvPr>
        </p:nvSpPr>
        <p:spPr/>
        <p:txBody>
          <a:bodyPr/>
          <a:lstStyle/>
          <a:p>
            <a:r>
              <a:rPr dirty="0"/>
              <a:t>Page 11</a:t>
            </a:r>
          </a:p>
        </p:txBody>
      </p:sp>
      <p:graphicFrame>
        <p:nvGraphicFramePr>
          <p:cNvPr id="2" name="Table 1"/>
          <p:cNvGraphicFramePr>
            <a:graphicFrameLocks noGrp="1"/>
          </p:cNvGraphicFramePr>
          <p:nvPr>
            <p:extLst>
              <p:ext uri="{D42A27DB-BD31-4B8C-83A1-F6EECF244321}">
                <p14:modId xmlns:p14="http://schemas.microsoft.com/office/powerpoint/2010/main" val="1751037721"/>
              </p:ext>
            </p:extLst>
          </p:nvPr>
        </p:nvGraphicFramePr>
        <p:xfrm>
          <a:off x="6983826" y="5427524"/>
          <a:ext cx="4593884" cy="928861"/>
        </p:xfrm>
        <a:graphic>
          <a:graphicData uri="http://schemas.openxmlformats.org/drawingml/2006/table">
            <a:tbl>
              <a:tblPr firstRow="1" bandRow="1">
                <a:tableStyleId>{5C22544A-7EE6-4342-B048-85BDC9FD1C3A}</a:tableStyleId>
              </a:tblPr>
              <a:tblGrid>
                <a:gridCol w="2296942"/>
                <a:gridCol w="2296942"/>
              </a:tblGrid>
              <a:tr h="349741">
                <a:tc>
                  <a:txBody>
                    <a:bodyPr/>
                    <a:lstStyle/>
                    <a:p>
                      <a:r>
                        <a:rPr lang="en-IN" sz="1300" b="1" dirty="0" smtClean="0"/>
                        <a:t>Tourist</a:t>
                      </a:r>
                      <a:endParaRPr lang="en-IN" sz="1300" b="1" dirty="0"/>
                    </a:p>
                  </a:txBody>
                  <a:tcPr/>
                </a:tc>
                <a:tc>
                  <a:txBody>
                    <a:bodyPr/>
                    <a:lstStyle/>
                    <a:p>
                      <a:r>
                        <a:rPr lang="en-IN" sz="1300" b="1" dirty="0" smtClean="0"/>
                        <a:t>Average Revenue spent(in Rs)</a:t>
                      </a:r>
                      <a:endParaRPr lang="en-IN" sz="1300" b="1" dirty="0"/>
                    </a:p>
                  </a:txBody>
                  <a:tcPr/>
                </a:tc>
              </a:tr>
              <a:tr h="202482">
                <a:tc>
                  <a:txBody>
                    <a:bodyPr/>
                    <a:lstStyle/>
                    <a:p>
                      <a:r>
                        <a:rPr lang="en-IN" sz="1300" b="1" dirty="0" smtClean="0"/>
                        <a:t>Domestic</a:t>
                      </a:r>
                      <a:endParaRPr lang="en-IN" sz="1300" b="1" dirty="0"/>
                    </a:p>
                  </a:txBody>
                  <a:tcPr/>
                </a:tc>
                <a:tc>
                  <a:txBody>
                    <a:bodyPr/>
                    <a:lstStyle/>
                    <a:p>
                      <a:r>
                        <a:rPr lang="en-IN" sz="1300" b="1" dirty="0" smtClean="0"/>
                        <a:t>1200</a:t>
                      </a:r>
                      <a:endParaRPr lang="en-IN" sz="1300" b="1" dirty="0"/>
                    </a:p>
                  </a:txBody>
                  <a:tcPr/>
                </a:tc>
              </a:tr>
              <a:tr h="202482">
                <a:tc>
                  <a:txBody>
                    <a:bodyPr/>
                    <a:lstStyle/>
                    <a:p>
                      <a:r>
                        <a:rPr lang="en-IN" sz="1300" b="1" dirty="0" smtClean="0"/>
                        <a:t>Foreign</a:t>
                      </a:r>
                      <a:endParaRPr lang="en-IN" sz="1300" b="1" dirty="0"/>
                    </a:p>
                  </a:txBody>
                  <a:tcPr/>
                </a:tc>
                <a:tc>
                  <a:txBody>
                    <a:bodyPr/>
                    <a:lstStyle/>
                    <a:p>
                      <a:r>
                        <a:rPr lang="en-IN" sz="1300" b="1" dirty="0" smtClean="0"/>
                        <a:t>5600</a:t>
                      </a:r>
                      <a:endParaRPr lang="en-IN" sz="1300" b="1" dirty="0"/>
                    </a:p>
                  </a:txBody>
                  <a:tcPr/>
                </a:tc>
              </a:tr>
            </a:tbl>
          </a:graphicData>
        </a:graphic>
      </p:graphicFrame>
    </p:spTree>
    <p:extLst>
      <p:ext uri="{BB962C8B-B14F-4D97-AF65-F5344CB8AC3E}">
        <p14:creationId xmlns:p14="http://schemas.microsoft.com/office/powerpoint/2010/main" val="2494565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otal and Projected Revenue by Year 2025 ,Growth Rate of Revenue by Year 2016-22 ,Projected Revenue by Year 2025.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rPr dirty="0"/>
              <a:t>Page 10</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5000" b="-5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64234" y="1280159"/>
            <a:ext cx="10030264" cy="5064369"/>
          </a:xfrm>
        </p:spPr>
        <p:txBody>
          <a:bodyPr>
            <a:normAutofit/>
          </a:bodyPr>
          <a:lstStyle/>
          <a:p>
            <a:pPr marL="285750" indent="-285750">
              <a:buFont typeface="Arial" panose="020B0604020202020204" pitchFamily="34" charset="0"/>
              <a:buChar char="•"/>
            </a:pPr>
            <a:endParaRPr lang="en-GB" dirty="0" smtClean="0"/>
          </a:p>
          <a:p>
            <a:r>
              <a:rPr lang="en-GB" dirty="0" smtClean="0"/>
              <a:t>                                                                                                               </a:t>
            </a:r>
            <a:endParaRPr lang="en-GB" dirty="0"/>
          </a:p>
          <a:p>
            <a:endParaRPr lang="en-GB" dirty="0" smtClean="0"/>
          </a:p>
          <a:p>
            <a:endParaRPr lang="en-GB" dirty="0"/>
          </a:p>
          <a:p>
            <a:pPr marL="285750" indent="-285750">
              <a:buFont typeface="Arial" panose="020B0604020202020204" pitchFamily="34" charset="0"/>
              <a:buChar char="•"/>
            </a:pPr>
            <a:endParaRPr lang="en-IN" dirty="0"/>
          </a:p>
        </p:txBody>
      </p:sp>
      <p:sp>
        <p:nvSpPr>
          <p:cNvPr id="5" name="Rounded Rectangle 4"/>
          <p:cNvSpPr/>
          <p:nvPr/>
        </p:nvSpPr>
        <p:spPr>
          <a:xfrm>
            <a:off x="0" y="0"/>
            <a:ext cx="12192000" cy="84406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6" name="TextBox 5"/>
          <p:cNvSpPr txBox="1"/>
          <p:nvPr/>
        </p:nvSpPr>
        <p:spPr>
          <a:xfrm>
            <a:off x="98474" y="126610"/>
            <a:ext cx="11338560" cy="523220"/>
          </a:xfrm>
          <a:prstGeom prst="rect">
            <a:avLst/>
          </a:prstGeom>
          <a:noFill/>
        </p:spPr>
        <p:txBody>
          <a:bodyPr wrap="square" rtlCol="0">
            <a:spAutoFit/>
          </a:bodyPr>
          <a:lstStyle/>
          <a:p>
            <a:r>
              <a:rPr lang="en-IN" sz="2800" dirty="0" smtClean="0">
                <a:solidFill>
                  <a:schemeClr val="bg1"/>
                </a:solidFill>
              </a:rPr>
              <a:t>Insights</a:t>
            </a:r>
            <a:endParaRPr lang="en-IN" sz="2800" dirty="0">
              <a:solidFill>
                <a:schemeClr val="bg1"/>
              </a:solidFill>
            </a:endParaRPr>
          </a:p>
        </p:txBody>
      </p:sp>
      <p:sp>
        <p:nvSpPr>
          <p:cNvPr id="2" name="TextBox 1"/>
          <p:cNvSpPr txBox="1"/>
          <p:nvPr/>
        </p:nvSpPr>
        <p:spPr>
          <a:xfrm>
            <a:off x="384517" y="1085928"/>
            <a:ext cx="11422966" cy="4339650"/>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I have </a:t>
            </a:r>
            <a:r>
              <a:rPr lang="en-GB" sz="2400" dirty="0"/>
              <a:t>used the data provided for years 2016 </a:t>
            </a:r>
            <a:r>
              <a:rPr lang="en-GB" sz="2400" dirty="0" smtClean="0"/>
              <a:t>to </a:t>
            </a:r>
            <a:r>
              <a:rPr lang="en-GB" sz="2400" dirty="0"/>
              <a:t>2019 </a:t>
            </a:r>
            <a:r>
              <a:rPr lang="en-GB" sz="2400" dirty="0" smtClean="0"/>
              <a:t>along </a:t>
            </a:r>
            <a:r>
              <a:rPr lang="en-GB" sz="2400" dirty="0"/>
              <a:t>with data </a:t>
            </a:r>
            <a:r>
              <a:rPr lang="en-GB" sz="2400" dirty="0" smtClean="0"/>
              <a:t>found online for </a:t>
            </a:r>
            <a:r>
              <a:rPr lang="en-GB" sz="2400" dirty="0"/>
              <a:t>years 2020, 2021, and 2022 to forecast the data for years 2023, 2024, and 2025 using PowerBI's forecast tool</a:t>
            </a:r>
            <a:r>
              <a:rPr lang="en-GB" sz="2400" dirty="0" smtClean="0"/>
              <a:t>.</a:t>
            </a:r>
          </a:p>
          <a:p>
            <a:pPr marL="285750" indent="-285750">
              <a:buFont typeface="Arial" panose="020B0604020202020204" pitchFamily="34" charset="0"/>
              <a:buChar char="•"/>
            </a:pPr>
            <a:endParaRPr lang="en-GB" sz="2400" dirty="0" smtClean="0"/>
          </a:p>
          <a:p>
            <a:pPr marL="285750" indent="-285750">
              <a:buFont typeface="Arial" panose="020B0604020202020204" pitchFamily="34" charset="0"/>
              <a:buChar char="•"/>
            </a:pPr>
            <a:r>
              <a:rPr lang="en-GB" sz="2400" dirty="0" smtClean="0"/>
              <a:t>Based on research and data , it is predicted that Hyderabad will see increase in its total number of visitors ( domestic plus foreign visitors) . Value will increase to nearly 47 Million from 39 Million</a:t>
            </a:r>
            <a:r>
              <a:rPr lang="en-GB" sz="2400" dirty="0"/>
              <a:t>. This trend will first increase, then decline, and then resume increasing</a:t>
            </a:r>
            <a:r>
              <a:rPr lang="en-GB" sz="2400" dirty="0" smtClean="0"/>
              <a:t>.</a:t>
            </a:r>
          </a:p>
          <a:p>
            <a:endParaRPr lang="en-IN" sz="2400" dirty="0" smtClean="0"/>
          </a:p>
          <a:p>
            <a:pPr marL="285750" indent="-285750">
              <a:buFont typeface="Arial" panose="020B0604020202020204" pitchFamily="34" charset="0"/>
              <a:buChar char="•"/>
            </a:pPr>
            <a:r>
              <a:rPr lang="en-GB" sz="2400" dirty="0"/>
              <a:t>There would undoubtedly be an increase in tourists visiting Hyderabad as a whole</a:t>
            </a:r>
            <a:r>
              <a:rPr lang="en-GB" sz="2400" dirty="0" smtClean="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3259165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5000" b="-5000"/>
          </a:stretch>
        </a:blipFill>
        <a:effectLst/>
      </p:bgPr>
    </p:bg>
    <p:spTree>
      <p:nvGrpSpPr>
        <p:cNvPr id="1" name=""/>
        <p:cNvGrpSpPr/>
        <p:nvPr/>
      </p:nvGrpSpPr>
      <p:grpSpPr>
        <a:xfrm>
          <a:off x="0" y="0"/>
          <a:ext cx="0" cy="0"/>
          <a:chOff x="0" y="0"/>
          <a:chExt cx="0" cy="0"/>
        </a:xfrm>
      </p:grpSpPr>
      <p:sp>
        <p:nvSpPr>
          <p:cNvPr id="5" name="Rectangle 4"/>
          <p:cNvSpPr/>
          <p:nvPr/>
        </p:nvSpPr>
        <p:spPr>
          <a:xfrm>
            <a:off x="328034" y="2728184"/>
            <a:ext cx="11428963" cy="923330"/>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lIns="91440" tIns="45720" rIns="91440" bIns="45720">
            <a:spAutoFit/>
          </a:bodyPr>
          <a:lstStyle/>
          <a:p>
            <a:r>
              <a:rPr lang="en-IN" sz="5400" dirty="0" smtClean="0">
                <a:solidFill>
                  <a:schemeClr val="bg1"/>
                </a:solidFill>
              </a:rPr>
              <a:t>RECOMMENDATIONS TO GOVERNMENT</a:t>
            </a:r>
            <a:endParaRPr lang="en-IN" sz="5400" dirty="0">
              <a:solidFill>
                <a:schemeClr val="bg1"/>
              </a:solidFill>
            </a:endParaRPr>
          </a:p>
        </p:txBody>
      </p:sp>
    </p:spTree>
    <p:extLst>
      <p:ext uri="{BB962C8B-B14F-4D97-AF65-F5344CB8AC3E}">
        <p14:creationId xmlns:p14="http://schemas.microsoft.com/office/powerpoint/2010/main" val="19219660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t="-5000" b="-5000"/>
          </a:stretch>
        </a:blipFill>
        <a:effectLst/>
      </p:bgPr>
    </p:bg>
    <p:spTree>
      <p:nvGrpSpPr>
        <p:cNvPr id="1" name=""/>
        <p:cNvGrpSpPr/>
        <p:nvPr/>
      </p:nvGrpSpPr>
      <p:grpSpPr>
        <a:xfrm>
          <a:off x="0" y="0"/>
          <a:ext cx="0" cy="0"/>
          <a:chOff x="0" y="0"/>
          <a:chExt cx="0" cy="0"/>
        </a:xfrm>
      </p:grpSpPr>
      <p:sp>
        <p:nvSpPr>
          <p:cNvPr id="5" name="TextBox 4"/>
          <p:cNvSpPr txBox="1"/>
          <p:nvPr/>
        </p:nvSpPr>
        <p:spPr>
          <a:xfrm>
            <a:off x="506437" y="196948"/>
            <a:ext cx="806078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sz="2800" dirty="0" smtClean="0">
                <a:latin typeface="Times New Roman" panose="02020603050405020304" pitchFamily="18" charset="0"/>
                <a:cs typeface="Times New Roman" panose="02020603050405020304" pitchFamily="18" charset="0"/>
              </a:rPr>
              <a:t>ABOUT TELANGANA</a:t>
            </a:r>
            <a:endParaRPr lang="en-IN"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06437" y="1266092"/>
            <a:ext cx="8060788" cy="406265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Formed as the 29th State of India, Telangana came into being on the 2nd of June, 2014. </a:t>
            </a:r>
            <a:endParaRPr lang="en-GB" sz="20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2000" dirty="0" smtClean="0">
                <a:latin typeface="Times New Roman" panose="02020603050405020304" pitchFamily="18" charset="0"/>
                <a:cs typeface="Times New Roman" panose="02020603050405020304" pitchFamily="18" charset="0"/>
              </a:rPr>
              <a:t>The </a:t>
            </a:r>
            <a:r>
              <a:rPr lang="en-GB" sz="2000" dirty="0">
                <a:latin typeface="Times New Roman" panose="02020603050405020304" pitchFamily="18" charset="0"/>
                <a:cs typeface="Times New Roman" panose="02020603050405020304" pitchFamily="18" charset="0"/>
              </a:rPr>
              <a:t>State has an area of 1,12,077 sq. Km. and has a population of 3,50,03,674 (2011 Census). </a:t>
            </a:r>
            <a:endParaRPr lang="en-GB" sz="20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2000" dirty="0" smtClean="0">
                <a:latin typeface="Times New Roman" panose="02020603050405020304" pitchFamily="18" charset="0"/>
                <a:cs typeface="Times New Roman" panose="02020603050405020304" pitchFamily="18" charset="0"/>
              </a:rPr>
              <a:t>The </a:t>
            </a:r>
            <a:r>
              <a:rPr lang="en-GB" sz="2000" dirty="0">
                <a:latin typeface="Times New Roman" panose="02020603050405020304" pitchFamily="18" charset="0"/>
                <a:cs typeface="Times New Roman" panose="02020603050405020304" pitchFamily="18" charset="0"/>
              </a:rPr>
              <a:t>Telangana region was part of the Hyderabad state from 17th September 1948 to 1st November 1956, until it was merged with Andhra State to form Andhra </a:t>
            </a:r>
            <a:r>
              <a:rPr lang="en-GB" sz="2000" dirty="0" smtClean="0">
                <a:latin typeface="Times New Roman" panose="02020603050405020304" pitchFamily="18" charset="0"/>
                <a:cs typeface="Times New Roman" panose="02020603050405020304" pitchFamily="18" charset="0"/>
              </a:rPr>
              <a:t>Pradesh.</a:t>
            </a:r>
          </a:p>
          <a:p>
            <a:pPr marL="285750" indent="-285750" algn="just">
              <a:buFont typeface="Arial" panose="020B0604020202020204" pitchFamily="34" charset="0"/>
              <a:buChar char="•"/>
            </a:pPr>
            <a:r>
              <a:rPr lang="en-GB" sz="2000" dirty="0" smtClean="0">
                <a:latin typeface="Times New Roman" panose="02020603050405020304" pitchFamily="18" charset="0"/>
                <a:cs typeface="Times New Roman" panose="02020603050405020304" pitchFamily="18" charset="0"/>
              </a:rPr>
              <a:t>Telangana </a:t>
            </a:r>
            <a:r>
              <a:rPr lang="en-GB" sz="2000" dirty="0">
                <a:latin typeface="Times New Roman" panose="02020603050405020304" pitchFamily="18" charset="0"/>
                <a:cs typeface="Times New Roman" panose="02020603050405020304" pitchFamily="18" charset="0"/>
              </a:rPr>
              <a:t>is surrounded by Maharashtra and Chhattisgarh in the North, Karnataka in the West and Andhra Pradesh in the South and East directions. </a:t>
            </a:r>
            <a:endParaRPr lang="en-GB" sz="20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2000" dirty="0" smtClean="0">
                <a:latin typeface="Times New Roman" panose="02020603050405020304" pitchFamily="18" charset="0"/>
                <a:cs typeface="Times New Roman" panose="02020603050405020304" pitchFamily="18" charset="0"/>
              </a:rPr>
              <a:t>Major </a:t>
            </a:r>
            <a:r>
              <a:rPr lang="en-GB" sz="2000" dirty="0">
                <a:latin typeface="Times New Roman" panose="02020603050405020304" pitchFamily="18" charset="0"/>
                <a:cs typeface="Times New Roman" panose="02020603050405020304" pitchFamily="18" charset="0"/>
              </a:rPr>
              <a:t>cities of the State include Hyderabad, Warangal, Nizamabad, Nalgonda, Khammam and Karimnagar.</a:t>
            </a:r>
          </a:p>
          <a:p>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7225" y="1426697"/>
            <a:ext cx="3504028" cy="4383259"/>
          </a:xfrm>
          <a:prstGeom prst="rect">
            <a:avLst/>
          </a:prstGeom>
        </p:spPr>
      </p:pic>
    </p:spTree>
    <p:extLst>
      <p:ext uri="{BB962C8B-B14F-4D97-AF65-F5344CB8AC3E}">
        <p14:creationId xmlns:p14="http://schemas.microsoft.com/office/powerpoint/2010/main" val="27765090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Districts with High Potential for Tourism Growth.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rPr dirty="0"/>
              <a:t>Page 12</a:t>
            </a:r>
          </a:p>
        </p:txBody>
      </p:sp>
      <p:sp>
        <p:nvSpPr>
          <p:cNvPr id="2" name="TextBox 1"/>
          <p:cNvSpPr txBox="1"/>
          <p:nvPr/>
        </p:nvSpPr>
        <p:spPr>
          <a:xfrm>
            <a:off x="8314006" y="984738"/>
            <a:ext cx="3362179" cy="5601533"/>
          </a:xfrm>
          <a:prstGeom prst="rect">
            <a:avLst/>
          </a:prstGeom>
          <a:solidFill>
            <a:schemeClr val="accent5"/>
          </a:solidFill>
          <a:ln>
            <a:solidFill>
              <a:schemeClr val="accent5"/>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IN" sz="2000" dirty="0" smtClean="0">
                <a:solidFill>
                  <a:schemeClr val="bg1"/>
                </a:solidFill>
              </a:rPr>
              <a:t>                      </a:t>
            </a:r>
            <a:r>
              <a:rPr lang="en-IN" sz="2000" u="sng" dirty="0" smtClean="0">
                <a:solidFill>
                  <a:schemeClr val="bg1"/>
                </a:solidFill>
              </a:rPr>
              <a:t>Insights</a:t>
            </a:r>
          </a:p>
          <a:p>
            <a:pPr marL="342900" indent="-342900">
              <a:buFont typeface="Arial" panose="020B0604020202020204" pitchFamily="34" charset="0"/>
              <a:buChar char="•"/>
            </a:pPr>
            <a:r>
              <a:rPr lang="en-IN" sz="2000" dirty="0" smtClean="0">
                <a:solidFill>
                  <a:schemeClr val="bg1"/>
                </a:solidFill>
              </a:rPr>
              <a:t>Hyderabad</a:t>
            </a:r>
          </a:p>
          <a:p>
            <a:pPr marL="342900" indent="-342900">
              <a:buFont typeface="Arial" panose="020B0604020202020204" pitchFamily="34" charset="0"/>
              <a:buChar char="•"/>
            </a:pPr>
            <a:r>
              <a:rPr lang="en-IN" sz="2000" dirty="0" smtClean="0">
                <a:solidFill>
                  <a:schemeClr val="bg1"/>
                </a:solidFill>
              </a:rPr>
              <a:t>Rajanna Sircilla</a:t>
            </a:r>
          </a:p>
          <a:p>
            <a:pPr marL="342900" indent="-342900">
              <a:buFont typeface="Arial" panose="020B0604020202020204" pitchFamily="34" charset="0"/>
              <a:buChar char="•"/>
            </a:pPr>
            <a:r>
              <a:rPr lang="en-IN" sz="2000" dirty="0" smtClean="0">
                <a:solidFill>
                  <a:schemeClr val="bg1"/>
                </a:solidFill>
              </a:rPr>
              <a:t>Warangal(Urban)</a:t>
            </a:r>
          </a:p>
          <a:p>
            <a:pPr marL="342900" indent="-342900">
              <a:buFont typeface="Arial" panose="020B0604020202020204" pitchFamily="34" charset="0"/>
              <a:buChar char="•"/>
            </a:pPr>
            <a:r>
              <a:rPr lang="en-IN" sz="2000" dirty="0" smtClean="0">
                <a:solidFill>
                  <a:schemeClr val="bg1"/>
                </a:solidFill>
              </a:rPr>
              <a:t>Yadadri Bhongir</a:t>
            </a:r>
          </a:p>
          <a:p>
            <a:pPr marL="342900" indent="-342900">
              <a:buFont typeface="Arial" panose="020B0604020202020204" pitchFamily="34" charset="0"/>
              <a:buChar char="•"/>
            </a:pPr>
            <a:r>
              <a:rPr lang="en-IN" sz="2000" dirty="0" smtClean="0">
                <a:solidFill>
                  <a:schemeClr val="bg1"/>
                </a:solidFill>
              </a:rPr>
              <a:t>Bhadradri Kothagudem</a:t>
            </a:r>
          </a:p>
          <a:p>
            <a:pPr marL="342900" indent="-342900">
              <a:buFont typeface="Arial" panose="020B0604020202020204" pitchFamily="34" charset="0"/>
              <a:buChar char="•"/>
            </a:pPr>
            <a:r>
              <a:rPr lang="en-IN" sz="2000" dirty="0" smtClean="0">
                <a:solidFill>
                  <a:schemeClr val="bg1"/>
                </a:solidFill>
              </a:rPr>
              <a:t>Medak</a:t>
            </a:r>
          </a:p>
          <a:p>
            <a:endParaRPr lang="en-IN" sz="2000" dirty="0" smtClean="0">
              <a:solidFill>
                <a:schemeClr val="bg1"/>
              </a:solidFill>
            </a:endParaRPr>
          </a:p>
          <a:p>
            <a:r>
              <a:rPr lang="en-IN" sz="2000" dirty="0" smtClean="0">
                <a:solidFill>
                  <a:schemeClr val="bg1"/>
                </a:solidFill>
              </a:rPr>
              <a:t>These are the top 5 districts that have constantly been visited by large number of both domestic and foreign visitors. Hence, government should focus on implementing growth and market strategies in these districts initially and then to others.</a:t>
            </a:r>
            <a:endParaRPr lang="en-IN" sz="2000" dirty="0">
              <a:solidFill>
                <a:schemeClr val="bg1"/>
              </a:solidFill>
            </a:endParaRPr>
          </a:p>
          <a:p>
            <a:r>
              <a:rPr lang="en-IN" dirty="0" smtClean="0"/>
              <a:t> </a:t>
            </a:r>
            <a:endParaRPr lang="en-I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Top 6 Districts where events should be organized ,Top 3 months when events should be organised.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rPr dirty="0"/>
              <a:t>Page 13</a:t>
            </a:r>
          </a:p>
        </p:txBody>
      </p:sp>
      <p:sp>
        <p:nvSpPr>
          <p:cNvPr id="2" name="TextBox 1"/>
          <p:cNvSpPr txBox="1"/>
          <p:nvPr/>
        </p:nvSpPr>
        <p:spPr>
          <a:xfrm>
            <a:off x="0" y="1209822"/>
            <a:ext cx="9059594" cy="564770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IN" sz="1900" dirty="0" smtClean="0"/>
              <a:t>Activities and cultural Events that can be performed to boost tourism :-</a:t>
            </a:r>
          </a:p>
          <a:p>
            <a:endParaRPr lang="en-IN" sz="1900" dirty="0"/>
          </a:p>
          <a:p>
            <a:pPr marL="285750" indent="-285750">
              <a:buFont typeface="Arial" panose="020B0604020202020204" pitchFamily="34" charset="0"/>
              <a:buChar char="•"/>
            </a:pPr>
            <a:r>
              <a:rPr lang="en-IN" sz="1900" dirty="0" smtClean="0"/>
              <a:t>Large scale state festivals like Bonalu, Bathamukamma, International kite festival etc. can be planned.</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dirty="0" smtClean="0"/>
              <a:t> Handicraft Exhibition to boost state’s </a:t>
            </a:r>
            <a:r>
              <a:rPr lang="en-IN" sz="1900" dirty="0"/>
              <a:t>fantastic </a:t>
            </a:r>
            <a:r>
              <a:rPr lang="en-IN" sz="1900" dirty="0" smtClean="0"/>
              <a:t>handicrafts, </a:t>
            </a:r>
            <a:r>
              <a:rPr lang="en-IN" sz="1900" dirty="0"/>
              <a:t>including bronze casting, </a:t>
            </a:r>
            <a:r>
              <a:rPr lang="en-IN" sz="1900" dirty="0" smtClean="0"/>
              <a:t>Dokra </a:t>
            </a:r>
            <a:r>
              <a:rPr lang="en-IN" sz="1900" dirty="0"/>
              <a:t>metalwork, B</a:t>
            </a:r>
            <a:r>
              <a:rPr lang="en-IN" sz="1900" dirty="0" smtClean="0"/>
              <a:t>idri </a:t>
            </a:r>
            <a:r>
              <a:rPr lang="en-IN" sz="1900" dirty="0"/>
              <a:t>craft, and banjara needlework. </a:t>
            </a:r>
            <a:r>
              <a:rPr lang="en-IN" sz="1900" dirty="0" smtClean="0"/>
              <a:t>These handicrafts have great international value and demand.</a:t>
            </a:r>
          </a:p>
          <a:p>
            <a:pPr marL="285750" indent="-285750">
              <a:buFont typeface="Arial" panose="020B0604020202020204" pitchFamily="34" charset="0"/>
              <a:buChar char="•"/>
            </a:pPr>
            <a:endParaRPr lang="en-IN" sz="1900" dirty="0" smtClean="0"/>
          </a:p>
          <a:p>
            <a:pPr marL="285750" indent="-285750">
              <a:buFont typeface="Arial" panose="020B0604020202020204" pitchFamily="34" charset="0"/>
              <a:buChar char="•"/>
            </a:pPr>
            <a:r>
              <a:rPr lang="en-IN" sz="1900" dirty="0" smtClean="0"/>
              <a:t>Organizing food festivals to showcase its unique and authentic food  that is a </a:t>
            </a:r>
            <a:r>
              <a:rPr lang="en-GB" sz="1900" dirty="0" smtClean="0"/>
              <a:t>unique </a:t>
            </a:r>
            <a:r>
              <a:rPr lang="en-GB" sz="1900" dirty="0"/>
              <a:t>blend of cuisines, beverages and eating habits</a:t>
            </a:r>
            <a:r>
              <a:rPr lang="en-GB" sz="1900" dirty="0" smtClean="0"/>
              <a:t>.</a:t>
            </a:r>
          </a:p>
          <a:p>
            <a:pPr marL="285750" indent="-285750">
              <a:buFont typeface="Arial" panose="020B0604020202020204" pitchFamily="34" charset="0"/>
              <a:buChar char="•"/>
            </a:pPr>
            <a:endParaRPr lang="en-GB" sz="1900" dirty="0" smtClean="0"/>
          </a:p>
          <a:p>
            <a:pPr marL="285750" indent="-285750">
              <a:buFont typeface="Arial" panose="020B0604020202020204" pitchFamily="34" charset="0"/>
              <a:buChar char="•"/>
            </a:pPr>
            <a:r>
              <a:rPr lang="en-GB" sz="1900" dirty="0" smtClean="0"/>
              <a:t>MICE – It</a:t>
            </a:r>
            <a:r>
              <a:rPr lang="en-IN" sz="1900" dirty="0" smtClean="0"/>
              <a:t> </a:t>
            </a:r>
            <a:r>
              <a:rPr lang="en-IN" sz="1900" dirty="0"/>
              <a:t>stands for Meetings, Incentives, Conferencing, Exhibitions</a:t>
            </a:r>
            <a:r>
              <a:rPr lang="en-IN" sz="1900" dirty="0" smtClean="0"/>
              <a:t>. </a:t>
            </a:r>
            <a:r>
              <a:rPr lang="en-IN" sz="1900" dirty="0"/>
              <a:t>The </a:t>
            </a:r>
            <a:r>
              <a:rPr lang="en-IN" sz="1900" dirty="0" smtClean="0"/>
              <a:t>state </a:t>
            </a:r>
            <a:r>
              <a:rPr lang="en-IN" sz="1900" dirty="0"/>
              <a:t>offers the best international connectivity and facilities and has grown into a world class Meetings, Incentives, Conventions and Exhibitions destination.</a:t>
            </a:r>
          </a:p>
          <a:p>
            <a:pPr marL="285750" indent="-285750">
              <a:buFont typeface="Arial" panose="020B0604020202020204" pitchFamily="34" charset="0"/>
              <a:buChar char="•"/>
            </a:pPr>
            <a:endParaRPr lang="en-GB" sz="1900" dirty="0" smtClean="0"/>
          </a:p>
          <a:p>
            <a:pPr marL="285750" indent="-285750">
              <a:buFont typeface="Arial" panose="020B0604020202020204" pitchFamily="34" charset="0"/>
              <a:buChar char="•"/>
            </a:pPr>
            <a:r>
              <a:rPr lang="en-GB" sz="1900" dirty="0" smtClean="0"/>
              <a:t>Tribal music and dance –</a:t>
            </a:r>
            <a:r>
              <a:rPr lang="en-GB" sz="1900" dirty="0"/>
              <a:t> </a:t>
            </a:r>
            <a:r>
              <a:rPr lang="en-GB" sz="1900" dirty="0" smtClean="0"/>
              <a:t>As part of its rich culture the </a:t>
            </a:r>
            <a:r>
              <a:rPr lang="en-GB" sz="1900" dirty="0"/>
              <a:t>music and dance forms of Telangana are performed with great enthusiasm all over the state</a:t>
            </a:r>
            <a:r>
              <a:rPr lang="en-GB" sz="1900" dirty="0" smtClean="0"/>
              <a:t>. These folk </a:t>
            </a:r>
            <a:r>
              <a:rPr lang="en-GB" sz="1900" dirty="0"/>
              <a:t>dances that make Telangana unique are – Gussadi dance, Dhimsa dance, Lambadi </a:t>
            </a:r>
            <a:r>
              <a:rPr lang="en-GB" sz="1900" dirty="0" smtClean="0"/>
              <a:t>dance etc.</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rPr dirty="0"/>
              <a:t>Page 14</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rPr dirty="0"/>
              <a:t>Page 15</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5000" b="-5000"/>
          </a:stretch>
        </a:blipFill>
        <a:effectLst/>
      </p:bgPr>
    </p:bg>
    <p:spTree>
      <p:nvGrpSpPr>
        <p:cNvPr id="1" name=""/>
        <p:cNvGrpSpPr/>
        <p:nvPr/>
      </p:nvGrpSpPr>
      <p:grpSpPr>
        <a:xfrm>
          <a:off x="0" y="0"/>
          <a:ext cx="0" cy="0"/>
          <a:chOff x="0" y="0"/>
          <a:chExt cx="0" cy="0"/>
        </a:xfrm>
      </p:grpSpPr>
      <p:sp>
        <p:nvSpPr>
          <p:cNvPr id="5" name="TextBox 4"/>
          <p:cNvSpPr txBox="1"/>
          <p:nvPr/>
        </p:nvSpPr>
        <p:spPr>
          <a:xfrm>
            <a:off x="492369" y="365760"/>
            <a:ext cx="10986867" cy="461665"/>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sz="2400" dirty="0" smtClean="0">
                <a:latin typeface="Times New Roman" panose="02020603050405020304" pitchFamily="18" charset="0"/>
                <a:cs typeface="Times New Roman" panose="02020603050405020304" pitchFamily="18" charset="0"/>
              </a:rPr>
              <a:t>Provide recommendations that can boost tourism in Telangana</a:t>
            </a:r>
            <a:endParaRPr lang="en-IN"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20505" y="1083212"/>
            <a:ext cx="11394830" cy="563231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lgn="just">
              <a:buFont typeface="+mj-lt"/>
              <a:buAutoNum type="arabicPeriod"/>
            </a:pPr>
            <a:r>
              <a:rPr lang="en-IN" b="1" dirty="0" smtClean="0">
                <a:latin typeface="Times New Roman" panose="02020603050405020304" pitchFamily="18" charset="0"/>
                <a:cs typeface="Times New Roman" panose="02020603050405020304" pitchFamily="18" charset="0"/>
              </a:rPr>
              <a:t>Creation of amenities</a:t>
            </a:r>
          </a:p>
          <a:p>
            <a:pPr algn="just"/>
            <a:r>
              <a:rPr lang="en-GB" dirty="0" smtClean="0">
                <a:latin typeface="Times New Roman" panose="02020603050405020304" pitchFamily="18" charset="0"/>
                <a:cs typeface="Times New Roman" panose="02020603050405020304" pitchFamily="18" charset="0"/>
              </a:rPr>
              <a:t>This will make </a:t>
            </a:r>
            <a:r>
              <a:rPr lang="en-GB" dirty="0">
                <a:latin typeface="Times New Roman" panose="02020603050405020304" pitchFamily="18" charset="0"/>
                <a:cs typeface="Times New Roman" panose="02020603050405020304" pitchFamily="18" charset="0"/>
              </a:rPr>
              <a:t>city </a:t>
            </a:r>
            <a:r>
              <a:rPr lang="en-GB" dirty="0" smtClean="0">
                <a:latin typeface="Times New Roman" panose="02020603050405020304" pitchFamily="18" charset="0"/>
                <a:cs typeface="Times New Roman" panose="02020603050405020304" pitchFamily="18" charset="0"/>
              </a:rPr>
              <a:t>more </a:t>
            </a:r>
            <a:r>
              <a:rPr lang="en-GB" dirty="0">
                <a:latin typeface="Times New Roman" panose="02020603050405020304" pitchFamily="18" charset="0"/>
                <a:cs typeface="Times New Roman" panose="02020603050405020304" pitchFamily="18" charset="0"/>
              </a:rPr>
              <a:t>welcoming and alluring to </a:t>
            </a:r>
            <a:r>
              <a:rPr lang="en-GB" dirty="0" smtClean="0">
                <a:latin typeface="Times New Roman" panose="02020603050405020304" pitchFamily="18" charset="0"/>
                <a:cs typeface="Times New Roman" panose="02020603050405020304" pitchFamily="18" charset="0"/>
              </a:rPr>
              <a:t>tourists. </a:t>
            </a:r>
            <a:r>
              <a:rPr lang="en-GB" dirty="0">
                <a:latin typeface="Times New Roman" panose="02020603050405020304" pitchFamily="18" charset="0"/>
                <a:cs typeface="Times New Roman" panose="02020603050405020304" pitchFamily="18" charset="0"/>
              </a:rPr>
              <a:t>The government may take into account adding more amenities for visitors as part of the "Swachh Hyderbad" programme to improve their vacation experience. </a:t>
            </a:r>
            <a:r>
              <a:rPr lang="en-GB" dirty="0" smtClean="0">
                <a:latin typeface="Times New Roman" panose="02020603050405020304" pitchFamily="18" charset="0"/>
                <a:cs typeface="Times New Roman" panose="02020603050405020304" pitchFamily="18" charset="0"/>
              </a:rPr>
              <a:t>This may include fostering basic hygiene or establishing a 24x7 helpdesk units in places to help foreign visitors</a:t>
            </a:r>
            <a:endParaRPr lang="en-GB" dirty="0">
              <a:latin typeface="Times New Roman" panose="02020603050405020304" pitchFamily="18" charset="0"/>
              <a:cs typeface="Times New Roman" panose="02020603050405020304" pitchFamily="18" charset="0"/>
            </a:endParaRPr>
          </a:p>
          <a:p>
            <a:pPr algn="just"/>
            <a:endParaRPr lang="en-GB" dirty="0" smtClean="0">
              <a:latin typeface="Times New Roman" panose="02020603050405020304" pitchFamily="18" charset="0"/>
              <a:cs typeface="Times New Roman" panose="02020603050405020304" pitchFamily="18" charset="0"/>
            </a:endParaRPr>
          </a:p>
          <a:p>
            <a:pPr algn="just"/>
            <a:r>
              <a:rPr lang="en-GB" b="1" dirty="0" smtClean="0">
                <a:latin typeface="Times New Roman" panose="02020603050405020304" pitchFamily="18" charset="0"/>
                <a:cs typeface="Times New Roman" panose="02020603050405020304" pitchFamily="18" charset="0"/>
              </a:rPr>
              <a:t>2</a:t>
            </a:r>
            <a:r>
              <a:rPr lang="en-GB" b="1" dirty="0">
                <a:latin typeface="Times New Roman" panose="02020603050405020304" pitchFamily="18" charset="0"/>
                <a:cs typeface="Times New Roman" panose="02020603050405020304" pitchFamily="18" charset="0"/>
              </a:rPr>
              <a:t>. Tourism is not just Sightseeing </a:t>
            </a:r>
            <a:r>
              <a:rPr lang="en-GB" b="1" dirty="0" smtClean="0">
                <a:latin typeface="Times New Roman" panose="02020603050405020304" pitchFamily="18" charset="0"/>
                <a:cs typeface="Times New Roman" panose="02020603050405020304" pitchFamily="18" charset="0"/>
              </a:rPr>
              <a:t>Spots</a:t>
            </a:r>
          </a:p>
          <a:p>
            <a:pPr algn="just"/>
            <a:r>
              <a:rPr lang="en-GB" dirty="0" smtClean="0">
                <a:latin typeface="Times New Roman" panose="02020603050405020304" pitchFamily="18" charset="0"/>
                <a:cs typeface="Times New Roman" panose="02020603050405020304" pitchFamily="18" charset="0"/>
              </a:rPr>
              <a:t>Tourism </a:t>
            </a:r>
            <a:r>
              <a:rPr lang="en-GB" dirty="0">
                <a:latin typeface="Times New Roman" panose="02020603050405020304" pitchFamily="18" charset="0"/>
                <a:cs typeface="Times New Roman" panose="02020603050405020304" pitchFamily="18" charset="0"/>
              </a:rPr>
              <a:t>should not be promoted as just sightseeing spots; they need to be promoted as “destination experiences”. Steps should be taken to make the tour replete with guides, activities for the children, interactivity for the tourists with culture of the place, organizing cultural activities (dances and other art forms) culinary points etc. These activities leave the tourists with the experience of involvement and give them urge to visit the place again and again</a:t>
            </a:r>
            <a:r>
              <a:rPr lang="en-GB" dirty="0" smtClean="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b="1" dirty="0">
                <a:latin typeface="Times New Roman" panose="02020603050405020304" pitchFamily="18" charset="0"/>
                <a:cs typeface="Times New Roman" panose="02020603050405020304" pitchFamily="18" charset="0"/>
              </a:rPr>
              <a:t>3. Bringing the Arts and Crafts of Telangana into </a:t>
            </a:r>
            <a:r>
              <a:rPr lang="en-GB" b="1" dirty="0" smtClean="0">
                <a:latin typeface="Times New Roman" panose="02020603050405020304" pitchFamily="18" charset="0"/>
                <a:cs typeface="Times New Roman" panose="02020603050405020304" pitchFamily="18" charset="0"/>
              </a:rPr>
              <a:t>Limelight</a:t>
            </a:r>
          </a:p>
          <a:p>
            <a:pPr algn="just"/>
            <a:r>
              <a:rPr lang="en-GB" dirty="0" smtClean="0">
                <a:latin typeface="Times New Roman" panose="02020603050405020304" pitchFamily="18" charset="0"/>
                <a:cs typeface="Times New Roman" panose="02020603050405020304" pitchFamily="18" charset="0"/>
              </a:rPr>
              <a:t>Telangana </a:t>
            </a:r>
            <a:r>
              <a:rPr lang="en-GB" dirty="0">
                <a:latin typeface="Times New Roman" panose="02020603050405020304" pitchFamily="18" charset="0"/>
                <a:cs typeface="Times New Roman" panose="02020603050405020304" pitchFamily="18" charset="0"/>
              </a:rPr>
              <a:t>is a land of variety of arts mostly confined to villages and rural areas. There need to be a specific campaign of promotion for bringing the arts and crafts of Telangana into limelight. Introducing ‘Rural Packages’ and present to the World the arts and crafts will not only create visibility and business for tourism sector but will also have visibility impact for the State of Telangana. </a:t>
            </a:r>
            <a:endParaRPr lang="en-GB" dirty="0" smtClean="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r>
              <a:rPr lang="en-GB" b="1" dirty="0" smtClean="0">
                <a:latin typeface="Times New Roman" panose="02020603050405020304" pitchFamily="18" charset="0"/>
                <a:cs typeface="Times New Roman" panose="02020603050405020304" pitchFamily="18" charset="0"/>
              </a:rPr>
              <a:t>4. Building Infrastructure like great roads and access points.</a:t>
            </a:r>
          </a:p>
          <a:p>
            <a:pPr algn="just"/>
            <a:endParaRPr lang="en-GB" dirty="0">
              <a:latin typeface="Times New Roman" panose="02020603050405020304" pitchFamily="18" charset="0"/>
              <a:cs typeface="Times New Roman" panose="02020603050405020304" pitchFamily="18" charset="0"/>
            </a:endParaRPr>
          </a:p>
          <a:p>
            <a:pPr algn="just"/>
            <a:r>
              <a:rPr lang="en-GB" b="1" dirty="0" smtClean="0">
                <a:latin typeface="Times New Roman" panose="02020603050405020304" pitchFamily="18" charset="0"/>
                <a:cs typeface="Times New Roman" panose="02020603050405020304" pitchFamily="18" charset="0"/>
              </a:rPr>
              <a:t>5. Online and offline marketing strategies </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8730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5000" b="-5000"/>
          </a:stretch>
        </a:blipFill>
        <a:effectLst/>
      </p:bgPr>
    </p:bg>
    <p:spTree>
      <p:nvGrpSpPr>
        <p:cNvPr id="1" name=""/>
        <p:cNvGrpSpPr/>
        <p:nvPr/>
      </p:nvGrpSpPr>
      <p:grpSpPr>
        <a:xfrm>
          <a:off x="0" y="0"/>
          <a:ext cx="0" cy="0"/>
          <a:chOff x="0" y="0"/>
          <a:chExt cx="0" cy="0"/>
        </a:xfrm>
      </p:grpSpPr>
      <p:sp>
        <p:nvSpPr>
          <p:cNvPr id="5" name="TextBox 4"/>
          <p:cNvSpPr txBox="1"/>
          <p:nvPr/>
        </p:nvSpPr>
        <p:spPr>
          <a:xfrm>
            <a:off x="492369" y="365760"/>
            <a:ext cx="10986867" cy="461665"/>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sz="2400" dirty="0" smtClean="0">
                <a:latin typeface="Times New Roman" panose="02020603050405020304" pitchFamily="18" charset="0"/>
                <a:cs typeface="Times New Roman" panose="02020603050405020304" pitchFamily="18" charset="0"/>
              </a:rPr>
              <a:t>Provide recommendations that can boost tourism in Hyderabad</a:t>
            </a:r>
            <a:endParaRPr lang="en-IN"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20505" y="1083212"/>
            <a:ext cx="11394830" cy="535531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en-IN" b="1" dirty="0" smtClean="0">
                <a:latin typeface="Times New Roman" panose="02020603050405020304" pitchFamily="18" charset="0"/>
                <a:cs typeface="Times New Roman" panose="02020603050405020304" pitchFamily="18" charset="0"/>
              </a:rPr>
              <a:t>Focusing on Culture and Heritage</a:t>
            </a:r>
          </a:p>
          <a:p>
            <a:r>
              <a:rPr lang="en-GB" dirty="0" smtClean="0">
                <a:latin typeface="Times New Roman" panose="02020603050405020304" pitchFamily="18" charset="0"/>
                <a:cs typeface="Times New Roman" panose="02020603050405020304" pitchFamily="18" charset="0"/>
              </a:rPr>
              <a:t>Hyderabad famously known as ‘City of Nawabs’ is famous for its marvellous and opulent architecture. Various forts and attract tourists worldwide. Government can organize festivals to celebrate its architecture to cater tourists. Food festivals can also held to promote the authentic hyderabadi taste and cuisines.</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b="1" dirty="0" smtClean="0">
                <a:latin typeface="Times New Roman" panose="02020603050405020304" pitchFamily="18" charset="0"/>
                <a:cs typeface="Times New Roman" panose="02020603050405020304" pitchFamily="18" charset="0"/>
              </a:rPr>
              <a:t>2</a:t>
            </a:r>
            <a:r>
              <a:rPr lang="en-GB" b="1" dirty="0">
                <a:latin typeface="Times New Roman" panose="02020603050405020304" pitchFamily="18" charset="0"/>
                <a:cs typeface="Times New Roman" panose="02020603050405020304" pitchFamily="18" charset="0"/>
              </a:rPr>
              <a:t>. Skill Development for MICE </a:t>
            </a:r>
            <a:r>
              <a:rPr lang="en-GB" b="1" dirty="0" smtClean="0">
                <a:latin typeface="Times New Roman" panose="02020603050405020304" pitchFamily="18" charset="0"/>
                <a:cs typeface="Times New Roman" panose="02020603050405020304" pitchFamily="18" charset="0"/>
              </a:rPr>
              <a:t>Industry</a:t>
            </a:r>
            <a:endParaRPr lang="en-GB" b="1" dirty="0">
              <a:latin typeface="Times New Roman" panose="02020603050405020304" pitchFamily="18" charset="0"/>
              <a:cs typeface="Times New Roman" panose="02020603050405020304" pitchFamily="18" charset="0"/>
            </a:endParaRPr>
          </a:p>
          <a:p>
            <a:r>
              <a:rPr lang="en-GB" dirty="0">
                <a:latin typeface="Times New Roman" panose="02020603050405020304" pitchFamily="18" charset="0"/>
                <a:cs typeface="Times New Roman" panose="02020603050405020304" pitchFamily="18" charset="0"/>
              </a:rPr>
              <a:t>Hyderabad has emerged as most attractive destination for MICE tourism and </a:t>
            </a:r>
            <a:r>
              <a:rPr lang="en-GB" dirty="0" smtClean="0">
                <a:latin typeface="Times New Roman" panose="02020603050405020304" pitchFamily="18" charset="0"/>
                <a:cs typeface="Times New Roman" panose="02020603050405020304" pitchFamily="18" charset="0"/>
              </a:rPr>
              <a:t>setting up </a:t>
            </a:r>
            <a:r>
              <a:rPr lang="en-GB" dirty="0">
                <a:latin typeface="Times New Roman" panose="02020603050405020304" pitchFamily="18" charset="0"/>
                <a:cs typeface="Times New Roman" panose="02020603050405020304" pitchFamily="18" charset="0"/>
              </a:rPr>
              <a:t>of skill centre for human resource development for MICE industry will create </a:t>
            </a:r>
            <a:r>
              <a:rPr lang="en-GB" dirty="0" smtClean="0">
                <a:latin typeface="Times New Roman" panose="02020603050405020304" pitchFamily="18" charset="0"/>
                <a:cs typeface="Times New Roman" panose="02020603050405020304" pitchFamily="18" charset="0"/>
              </a:rPr>
              <a:t>large number </a:t>
            </a:r>
            <a:r>
              <a:rPr lang="en-GB" dirty="0">
                <a:latin typeface="Times New Roman" panose="02020603050405020304" pitchFamily="18" charset="0"/>
                <a:cs typeface="Times New Roman" panose="02020603050405020304" pitchFamily="18" charset="0"/>
              </a:rPr>
              <a:t>of jobs in the state. Specialised training programs to provide skills at entry </a:t>
            </a:r>
            <a:r>
              <a:rPr lang="en-GB" dirty="0" smtClean="0">
                <a:latin typeface="Times New Roman" panose="02020603050405020304" pitchFamily="18" charset="0"/>
                <a:cs typeface="Times New Roman" panose="02020603050405020304" pitchFamily="18" charset="0"/>
              </a:rPr>
              <a:t>level management </a:t>
            </a:r>
            <a:r>
              <a:rPr lang="en-GB" dirty="0">
                <a:latin typeface="Times New Roman" panose="02020603050405020304" pitchFamily="18" charset="0"/>
                <a:cs typeface="Times New Roman" panose="02020603050405020304" pitchFamily="18" charset="0"/>
              </a:rPr>
              <a:t>in handling MICE activity can make huge positive impact on the growth.</a:t>
            </a:r>
            <a:r>
              <a:rPr lang="en-IN" dirty="0" smtClean="0">
                <a:latin typeface="Times New Roman" panose="02020603050405020304" pitchFamily="18" charset="0"/>
                <a:cs typeface="Times New Roman" panose="02020603050405020304" pitchFamily="18" charset="0"/>
              </a:rPr>
              <a:t> </a:t>
            </a:r>
          </a:p>
          <a:p>
            <a:endParaRPr lang="en-IN" dirty="0" smtClean="0">
              <a:latin typeface="Times New Roman" panose="02020603050405020304" pitchFamily="18" charset="0"/>
              <a:cs typeface="Times New Roman" panose="02020603050405020304" pitchFamily="18" charset="0"/>
            </a:endParaRPr>
          </a:p>
          <a:p>
            <a:pPr marL="342900" indent="-342900">
              <a:buAutoNum type="arabicPeriod" startAt="3"/>
            </a:pPr>
            <a:r>
              <a:rPr lang="en-IN" b="1" dirty="0" smtClean="0">
                <a:latin typeface="Times New Roman" panose="02020603050405020304" pitchFamily="18" charset="0"/>
                <a:cs typeface="Times New Roman" panose="02020603050405020304" pitchFamily="18" charset="0"/>
              </a:rPr>
              <a:t>Promoting Medical </a:t>
            </a:r>
            <a:r>
              <a:rPr lang="en-IN" b="1" dirty="0">
                <a:latin typeface="Times New Roman" panose="02020603050405020304" pitchFamily="18" charset="0"/>
                <a:cs typeface="Times New Roman" panose="02020603050405020304" pitchFamily="18" charset="0"/>
              </a:rPr>
              <a:t>Tourism </a:t>
            </a:r>
            <a:endParaRPr lang="en-IN" b="1"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Hyderabad </a:t>
            </a:r>
            <a:r>
              <a:rPr lang="en-IN" dirty="0">
                <a:latin typeface="Times New Roman" panose="02020603050405020304" pitchFamily="18" charset="0"/>
                <a:cs typeface="Times New Roman" panose="02020603050405020304" pitchFamily="18" charset="0"/>
              </a:rPr>
              <a:t>is among the top 5 cities in the country that attracts the international tourists maximum for </a:t>
            </a:r>
            <a:r>
              <a:rPr lang="en-IN" dirty="0" smtClean="0">
                <a:latin typeface="Times New Roman" panose="02020603050405020304" pitchFamily="18" charset="0"/>
                <a:cs typeface="Times New Roman" panose="02020603050405020304" pitchFamily="18" charset="0"/>
              </a:rPr>
              <a:t>cheaper and quality medical </a:t>
            </a:r>
            <a:r>
              <a:rPr lang="en-IN" dirty="0">
                <a:latin typeface="Times New Roman" panose="02020603050405020304" pitchFamily="18" charset="0"/>
                <a:cs typeface="Times New Roman" panose="02020603050405020304" pitchFamily="18" charset="0"/>
              </a:rPr>
              <a:t>treatments. Hyderabad offers world class treatment in the fields of heart surgeries, joint replacements, brain and spine surgery using robots etc. at the costs lower by at least 60 - 80% compared to similar procedure in the US and UK. Quality in Healthcare (JCI accredited hospitals) and highly trained doctors / surgeons is something that catered the revenue of nearly Rs 15 crore in 2018 and is projected to grow nearly by Rs 50 crore in next 10 </a:t>
            </a:r>
            <a:r>
              <a:rPr lang="en-IN" dirty="0" smtClean="0">
                <a:latin typeface="Times New Roman" panose="02020603050405020304" pitchFamily="18" charset="0"/>
                <a:cs typeface="Times New Roman" panose="02020603050405020304" pitchFamily="18" charset="0"/>
              </a:rPr>
              <a:t>years. Government can focus on building growth strategies for medical tourism.</a:t>
            </a:r>
          </a:p>
          <a:p>
            <a:endParaRPr lang="en-IN"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410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5000"/>
            <a:lum/>
          </a:blip>
          <a:srcRect/>
          <a:stretch>
            <a:fillRect t="-5000" b="-5000"/>
          </a:stretch>
        </a:blipFill>
        <a:effectLst/>
      </p:bgPr>
    </p:bg>
    <p:spTree>
      <p:nvGrpSpPr>
        <p:cNvPr id="1" name=""/>
        <p:cNvGrpSpPr/>
        <p:nvPr/>
      </p:nvGrpSpPr>
      <p:grpSpPr>
        <a:xfrm>
          <a:off x="0" y="0"/>
          <a:ext cx="0" cy="0"/>
          <a:chOff x="0" y="0"/>
          <a:chExt cx="0" cy="0"/>
        </a:xfrm>
      </p:grpSpPr>
      <p:sp>
        <p:nvSpPr>
          <p:cNvPr id="5" name="TextBox 4"/>
          <p:cNvSpPr txBox="1"/>
          <p:nvPr/>
        </p:nvSpPr>
        <p:spPr>
          <a:xfrm>
            <a:off x="492369" y="365760"/>
            <a:ext cx="10986867" cy="461665"/>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sz="2400" dirty="0" smtClean="0">
                <a:latin typeface="Times New Roman" panose="02020603050405020304" pitchFamily="18" charset="0"/>
                <a:cs typeface="Times New Roman" panose="02020603050405020304" pitchFamily="18" charset="0"/>
              </a:rPr>
              <a:t>Data Sources</a:t>
            </a:r>
            <a:endParaRPr lang="en-IN" sz="24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20505" y="1083212"/>
            <a:ext cx="11394830" cy="452431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342900" indent="-342900">
              <a:buFont typeface="+mj-lt"/>
              <a:buAutoNum type="arabicPeriod"/>
            </a:pPr>
            <a:r>
              <a:rPr lang="en-IN" dirty="0">
                <a:latin typeface="Times New Roman" panose="02020603050405020304" pitchFamily="18" charset="0"/>
                <a:cs typeface="Times New Roman" panose="02020603050405020304" pitchFamily="18" charset="0"/>
                <a:hlinkClick r:id="rId4"/>
              </a:rPr>
              <a:t>https://</a:t>
            </a:r>
            <a:r>
              <a:rPr lang="en-IN" dirty="0" smtClean="0">
                <a:latin typeface="Times New Roman" panose="02020603050405020304" pitchFamily="18" charset="0"/>
                <a:cs typeface="Times New Roman" panose="02020603050405020304" pitchFamily="18" charset="0"/>
                <a:hlinkClick r:id="rId4"/>
              </a:rPr>
              <a:t>www.livemint.com/news/india/telangana-aims-for-20-30-pc-rise-tourist-influx-by-the-end-of-2023-11669571322890.html</a:t>
            </a:r>
            <a:endParaRPr lang="en-IN"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GB" dirty="0">
                <a:latin typeface="Times New Roman" panose="02020603050405020304" pitchFamily="18" charset="0"/>
                <a:cs typeface="Times New Roman" panose="02020603050405020304" pitchFamily="18" charset="0"/>
                <a:hlinkClick r:id="rId5"/>
              </a:rPr>
              <a:t>https://</a:t>
            </a:r>
            <a:r>
              <a:rPr lang="en-GB" dirty="0" smtClean="0">
                <a:latin typeface="Times New Roman" panose="02020603050405020304" pitchFamily="18" charset="0"/>
                <a:cs typeface="Times New Roman" panose="02020603050405020304" pitchFamily="18" charset="0"/>
                <a:hlinkClick r:id="rId5"/>
              </a:rPr>
              <a:t>tourism.gov.in/sites/default/files/2022-09/India%20Tourism%20Statistics%202021%20%281%29.pdf</a:t>
            </a:r>
            <a:endParaRPr lang="en-GB"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GB"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GB" dirty="0">
                <a:latin typeface="Times New Roman" panose="02020603050405020304" pitchFamily="18" charset="0"/>
                <a:cs typeface="Times New Roman" panose="02020603050405020304" pitchFamily="18" charset="0"/>
                <a:hlinkClick r:id="rId5"/>
              </a:rPr>
              <a:t>https://</a:t>
            </a:r>
            <a:r>
              <a:rPr lang="en-GB" dirty="0" smtClean="0">
                <a:latin typeface="Times New Roman" panose="02020603050405020304" pitchFamily="18" charset="0"/>
                <a:cs typeface="Times New Roman" panose="02020603050405020304" pitchFamily="18" charset="0"/>
                <a:hlinkClick r:id="rId5"/>
              </a:rPr>
              <a:t>tourism.gov.in/sites/default/files/2022-09/India%20Tourism%20Statistics%202021%20%281%29.pdf</a:t>
            </a:r>
            <a:endParaRPr lang="en-GB"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GB"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GB" dirty="0">
                <a:latin typeface="Times New Roman" panose="02020603050405020304" pitchFamily="18" charset="0"/>
                <a:cs typeface="Times New Roman" panose="02020603050405020304" pitchFamily="18" charset="0"/>
                <a:hlinkClick r:id="rId6"/>
              </a:rPr>
              <a:t>https://www.discoverherveybay.com/what-makes-tourism-in-dubai-so-much-better/#:~:</a:t>
            </a:r>
            <a:r>
              <a:rPr lang="en-GB" dirty="0" smtClean="0">
                <a:latin typeface="Times New Roman" panose="02020603050405020304" pitchFamily="18" charset="0"/>
                <a:cs typeface="Times New Roman" panose="02020603050405020304" pitchFamily="18" charset="0"/>
                <a:hlinkClick r:id="rId6"/>
              </a:rPr>
              <a:t>text=Dubai%20Has%20The%20Most%20Luxurious%20Hotels&amp;text=and%20it%20is%20also%20the,What%20is%20this%3F</a:t>
            </a:r>
            <a:endParaRPr lang="en-GB"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GB"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GB" dirty="0">
                <a:latin typeface="Times New Roman" panose="02020603050405020304" pitchFamily="18" charset="0"/>
                <a:cs typeface="Times New Roman" panose="02020603050405020304" pitchFamily="18" charset="0"/>
                <a:hlinkClick r:id="rId7"/>
              </a:rPr>
              <a:t>https://</a:t>
            </a:r>
            <a:r>
              <a:rPr lang="en-GB" dirty="0" smtClean="0">
                <a:latin typeface="Times New Roman" panose="02020603050405020304" pitchFamily="18" charset="0"/>
                <a:cs typeface="Times New Roman" panose="02020603050405020304" pitchFamily="18" charset="0"/>
                <a:hlinkClick r:id="rId7"/>
              </a:rPr>
              <a:t>www.telangana.gov.in/about/state-profile</a:t>
            </a:r>
            <a:endParaRPr lang="en-GB"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GB"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GB" dirty="0">
                <a:latin typeface="Times New Roman" panose="02020603050405020304" pitchFamily="18" charset="0"/>
                <a:cs typeface="Times New Roman" panose="02020603050405020304" pitchFamily="18" charset="0"/>
                <a:hlinkClick r:id="rId7"/>
              </a:rPr>
              <a:t>https://</a:t>
            </a:r>
            <a:r>
              <a:rPr lang="en-GB" dirty="0" smtClean="0">
                <a:latin typeface="Times New Roman" panose="02020603050405020304" pitchFamily="18" charset="0"/>
                <a:cs typeface="Times New Roman" panose="02020603050405020304" pitchFamily="18" charset="0"/>
                <a:hlinkClick r:id="rId7"/>
              </a:rPr>
              <a:t>www.telangana.gov.in/about/state-profile</a:t>
            </a:r>
            <a:endParaRPr lang="en-GB"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1976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5000" b="-5000"/>
          </a:stretch>
        </a:blipFill>
        <a:effectLst/>
      </p:bgPr>
    </p:bg>
    <p:spTree>
      <p:nvGrpSpPr>
        <p:cNvPr id="1" name=""/>
        <p:cNvGrpSpPr/>
        <p:nvPr/>
      </p:nvGrpSpPr>
      <p:grpSpPr>
        <a:xfrm>
          <a:off x="0" y="0"/>
          <a:ext cx="0" cy="0"/>
          <a:chOff x="0" y="0"/>
          <a:chExt cx="0" cy="0"/>
        </a:xfrm>
      </p:grpSpPr>
      <p:sp>
        <p:nvSpPr>
          <p:cNvPr id="5" name="Rectangle 4"/>
          <p:cNvSpPr/>
          <p:nvPr/>
        </p:nvSpPr>
        <p:spPr>
          <a:xfrm>
            <a:off x="4224785" y="2533806"/>
            <a:ext cx="3693768" cy="923330"/>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lIns="91440" tIns="45720" rIns="91440" bIns="45720">
            <a:spAutoFit/>
          </a:bodyPr>
          <a:lstStyle/>
          <a:p>
            <a:r>
              <a:rPr lang="en-IN" sz="5400" dirty="0" smtClean="0">
                <a:solidFill>
                  <a:schemeClr val="bg1"/>
                </a:solidFill>
              </a:rPr>
              <a:t>THANK YOU </a:t>
            </a:r>
          </a:p>
        </p:txBody>
      </p:sp>
    </p:spTree>
    <p:extLst>
      <p:ext uri="{BB962C8B-B14F-4D97-AF65-F5344CB8AC3E}">
        <p14:creationId xmlns:p14="http://schemas.microsoft.com/office/powerpoint/2010/main" val="543495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2000" b="-2000"/>
          </a:stretch>
        </a:blipFill>
        <a:effectLst/>
      </p:bgPr>
    </p:bg>
    <p:spTree>
      <p:nvGrpSpPr>
        <p:cNvPr id="1" name=""/>
        <p:cNvGrpSpPr/>
        <p:nvPr/>
      </p:nvGrpSpPr>
      <p:grpSpPr>
        <a:xfrm>
          <a:off x="0" y="0"/>
          <a:ext cx="0" cy="0"/>
          <a:chOff x="0" y="0"/>
          <a:chExt cx="0" cy="0"/>
        </a:xfrm>
      </p:grpSpPr>
      <p:sp>
        <p:nvSpPr>
          <p:cNvPr id="5" name="TextBox 4"/>
          <p:cNvSpPr txBox="1"/>
          <p:nvPr/>
        </p:nvSpPr>
        <p:spPr>
          <a:xfrm>
            <a:off x="396801" y="196950"/>
            <a:ext cx="806078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sz="2800" dirty="0" smtClean="0">
                <a:latin typeface="Times New Roman" panose="02020603050405020304" pitchFamily="18" charset="0"/>
                <a:cs typeface="Times New Roman" panose="02020603050405020304" pitchFamily="18" charset="0"/>
              </a:rPr>
              <a:t>ABOUT TOURISM INDUSTRY</a:t>
            </a:r>
            <a:endParaRPr lang="en-IN" sz="28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96800" y="1167618"/>
            <a:ext cx="10111765" cy="535531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algn="just">
              <a:buFont typeface="Arial" panose="020B0604020202020204" pitchFamily="34" charset="0"/>
              <a:buChar char="•"/>
            </a:pPr>
            <a:r>
              <a:rPr lang="en-GB" sz="1900" dirty="0">
                <a:latin typeface="Times New Roman" panose="02020603050405020304" pitchFamily="18" charset="0"/>
                <a:cs typeface="Times New Roman" panose="02020603050405020304" pitchFamily="18" charset="0"/>
              </a:rPr>
              <a:t>Tourism sector is economically important for any </a:t>
            </a:r>
            <a:r>
              <a:rPr lang="en-GB" sz="1900" dirty="0" smtClean="0">
                <a:latin typeface="Times New Roman" panose="02020603050405020304" pitchFamily="18" charset="0"/>
                <a:cs typeface="Times New Roman" panose="02020603050405020304" pitchFamily="18" charset="0"/>
              </a:rPr>
              <a:t>country and state. Apart from generating employment opportunities it considered as significant contributor of GDP and development of  that country.</a:t>
            </a:r>
          </a:p>
          <a:p>
            <a:pPr marL="285750" indent="-285750" algn="just">
              <a:buFont typeface="Arial" panose="020B0604020202020204" pitchFamily="34" charset="0"/>
              <a:buChar char="•"/>
            </a:pPr>
            <a:endParaRPr lang="en-GB" sz="19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900" dirty="0" smtClean="0">
                <a:latin typeface="Times New Roman" panose="02020603050405020304" pitchFamily="18" charset="0"/>
                <a:cs typeface="Times New Roman" panose="02020603050405020304" pitchFamily="18" charset="0"/>
              </a:rPr>
              <a:t>As a country, India has been consistently working on boosting its tourism sector by various campaigns and projects and as a result we have seen a significant growth and revenue generation from Tourism sector. This has immensely helped Telangana as well.</a:t>
            </a:r>
          </a:p>
          <a:p>
            <a:pPr marL="285750" indent="-285750" algn="just">
              <a:buFont typeface="Arial" panose="020B0604020202020204" pitchFamily="34" charset="0"/>
              <a:buChar char="•"/>
            </a:pPr>
            <a:endParaRPr lang="en-GB" sz="19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900" dirty="0">
                <a:latin typeface="Times New Roman" panose="02020603050405020304" pitchFamily="18" charset="0"/>
                <a:cs typeface="Times New Roman" panose="02020603050405020304" pitchFamily="18" charset="0"/>
              </a:rPr>
              <a:t>Telangana region has a rich cultural heritage and is known for its rich history, architecture and culture. This region has all required qualities for emerging as a potent tourist destination in </a:t>
            </a:r>
            <a:r>
              <a:rPr lang="en-GB" sz="1900" dirty="0" smtClean="0">
                <a:latin typeface="Times New Roman" panose="02020603050405020304" pitchFamily="18" charset="0"/>
                <a:cs typeface="Times New Roman" panose="02020603050405020304" pitchFamily="18" charset="0"/>
              </a:rPr>
              <a:t>India</a:t>
            </a:r>
          </a:p>
          <a:p>
            <a:pPr marL="285750" indent="-285750" algn="just">
              <a:buFont typeface="Arial" panose="020B0604020202020204" pitchFamily="34" charset="0"/>
              <a:buChar char="•"/>
            </a:pPr>
            <a:endParaRPr lang="en-GB" sz="19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900" dirty="0">
                <a:latin typeface="Times New Roman" panose="02020603050405020304" pitchFamily="18" charset="0"/>
                <a:cs typeface="Times New Roman" panose="02020603050405020304" pitchFamily="18" charset="0"/>
              </a:rPr>
              <a:t>The growth of the tourism sector in any State is highly dependent on tourism amenities. Therefore, the government has a critical role to play in developing basic infrastructure. At present most of the tourists arrival in the Telangana State is confined to Hyderabad, the state capital, and some pilgrim centres. </a:t>
            </a:r>
            <a:endParaRPr lang="en-GB" sz="19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GB" sz="19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1900" dirty="0" smtClean="0">
                <a:latin typeface="Times New Roman" panose="02020603050405020304" pitchFamily="18" charset="0"/>
                <a:cs typeface="Times New Roman" panose="02020603050405020304" pitchFamily="18" charset="0"/>
              </a:rPr>
              <a:t>Let’s try evaluate the tourism growth of Telangana.</a:t>
            </a:r>
          </a:p>
          <a:p>
            <a:pPr marL="285750" indent="-285750" algn="just">
              <a:buFont typeface="Arial" panose="020B0604020202020204" pitchFamily="34" charset="0"/>
              <a:buChar char="•"/>
            </a:pPr>
            <a:endParaRPr lang="en-GB"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713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t="-5000" b="-5000"/>
          </a:stretch>
        </a:blipFill>
        <a:effectLst/>
      </p:bgPr>
    </p:bg>
    <p:spTree>
      <p:nvGrpSpPr>
        <p:cNvPr id="1" name=""/>
        <p:cNvGrpSpPr/>
        <p:nvPr/>
      </p:nvGrpSpPr>
      <p:grpSpPr>
        <a:xfrm>
          <a:off x="0" y="0"/>
          <a:ext cx="0" cy="0"/>
          <a:chOff x="0" y="0"/>
          <a:chExt cx="0" cy="0"/>
        </a:xfrm>
      </p:grpSpPr>
      <p:sp>
        <p:nvSpPr>
          <p:cNvPr id="5" name="Rectangle 4"/>
          <p:cNvSpPr/>
          <p:nvPr/>
        </p:nvSpPr>
        <p:spPr>
          <a:xfrm>
            <a:off x="1608194" y="2882929"/>
            <a:ext cx="9704836" cy="923330"/>
          </a:xfrm>
          <a:prstGeom prst="rect">
            <a:avLst/>
          </a:prstGeom>
          <a:solidFill>
            <a:srgbClr val="0070C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lIns="91440" tIns="45720" rIns="91440" bIns="45720">
            <a:spAutoFit/>
          </a:bodyPr>
          <a:lstStyle/>
          <a:p>
            <a:r>
              <a:rPr lang="en-IN" sz="5400" dirty="0">
                <a:solidFill>
                  <a:schemeClr val="bg1"/>
                </a:solidFill>
              </a:rPr>
              <a:t>PRIMARY RESEARCH QUESTIONS </a:t>
            </a:r>
          </a:p>
        </p:txBody>
      </p:sp>
    </p:spTree>
    <p:extLst>
      <p:ext uri="{BB962C8B-B14F-4D97-AF65-F5344CB8AC3E}">
        <p14:creationId xmlns:p14="http://schemas.microsoft.com/office/powerpoint/2010/main" val="463004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Domestic visitors by district.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rPr dirty="0"/>
              <a:t>Page 2</a:t>
            </a:r>
          </a:p>
        </p:txBody>
      </p:sp>
      <p:sp>
        <p:nvSpPr>
          <p:cNvPr id="2" name="TextBox 1"/>
          <p:cNvSpPr txBox="1"/>
          <p:nvPr/>
        </p:nvSpPr>
        <p:spPr>
          <a:xfrm>
            <a:off x="9186203" y="1744394"/>
            <a:ext cx="2532185" cy="3170099"/>
          </a:xfrm>
          <a:prstGeom prst="rect">
            <a:avLst/>
          </a:prstGeom>
          <a:ln>
            <a:noFill/>
          </a:ln>
          <a:effectLst>
            <a:glow rad="1016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IN" sz="2000" dirty="0" smtClean="0"/>
              <a:t>Insights :- Hyderabad , Rajanna Sircilla , Warangal(Urban) , Yadari Bhongir , Bhadradri Kothagudem and Medak are Among top 5 districts with maximum number of domestic visitors.</a:t>
            </a:r>
            <a:endParaRPr lang="en-IN"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5000" b="-5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64234" y="1280159"/>
            <a:ext cx="10030264" cy="5064369"/>
          </a:xfrm>
        </p:spPr>
        <p:txBody>
          <a:bodyPr>
            <a:normAutofit lnSpcReduction="10000"/>
          </a:bodyPr>
          <a:lstStyle/>
          <a:p>
            <a:pPr marL="285750" indent="-285750">
              <a:buFont typeface="Arial" panose="020B0604020202020204" pitchFamily="34" charset="0"/>
              <a:buChar char="•"/>
            </a:pPr>
            <a:r>
              <a:rPr lang="en-GB" sz="2000" dirty="0"/>
              <a:t>CAGR stands for the Compound Annual Growth Rate. It is the measure of an investment's annual growth rate over time, with the effect of compounding taken into account. </a:t>
            </a:r>
            <a:endParaRPr lang="en-GB" sz="2000" dirty="0" smtClean="0"/>
          </a:p>
          <a:p>
            <a:endParaRPr lang="en-GB" sz="2000" dirty="0" smtClean="0"/>
          </a:p>
          <a:p>
            <a:pPr marL="285750" indent="-285750">
              <a:buFont typeface="Arial" panose="020B0604020202020204" pitchFamily="34" charset="0"/>
              <a:buChar char="•"/>
            </a:pPr>
            <a:r>
              <a:rPr lang="en-GB" sz="2000" dirty="0" smtClean="0"/>
              <a:t>It </a:t>
            </a:r>
            <a:r>
              <a:rPr lang="en-GB" sz="2000" dirty="0"/>
              <a:t>is often used to measure and compare the past performance of investments or to project their expected future returns</a:t>
            </a:r>
            <a:r>
              <a:rPr lang="en-GB" sz="2000" dirty="0" smtClean="0"/>
              <a:t>. In this case we will use CAGR to see the growth in number of domestic and foreign visitors in the state and in different cities.</a:t>
            </a:r>
          </a:p>
          <a:p>
            <a:endParaRPr lang="en-GB" sz="2000" dirty="0" smtClean="0"/>
          </a:p>
          <a:p>
            <a:pPr marL="285750" indent="-285750">
              <a:buFont typeface="Arial" panose="020B0604020202020204" pitchFamily="34" charset="0"/>
              <a:buChar char="•"/>
            </a:pPr>
            <a:r>
              <a:rPr lang="en-GB" sz="2000" dirty="0" smtClean="0"/>
              <a:t>Formula for CAGR is </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000" dirty="0" smtClean="0"/>
          </a:p>
          <a:p>
            <a:pPr marL="285750" indent="-285750">
              <a:buFont typeface="Arial" panose="020B0604020202020204" pitchFamily="34" charset="0"/>
              <a:buChar char="•"/>
            </a:pPr>
            <a:endParaRPr lang="en-GB" sz="2000" dirty="0"/>
          </a:p>
          <a:p>
            <a:r>
              <a:rPr lang="en-GB" sz="2000" dirty="0" smtClean="0"/>
              <a:t>                                                                                            where</a:t>
            </a:r>
          </a:p>
          <a:p>
            <a:endParaRPr lang="en-GB" dirty="0" smtClean="0"/>
          </a:p>
          <a:p>
            <a:r>
              <a:rPr lang="en-GB" dirty="0" smtClean="0"/>
              <a:t>                                                                                                               </a:t>
            </a:r>
            <a:endParaRPr lang="en-GB" dirty="0"/>
          </a:p>
          <a:p>
            <a:endParaRPr lang="en-GB" dirty="0" smtClean="0"/>
          </a:p>
          <a:p>
            <a:endParaRPr lang="en-GB" dirty="0"/>
          </a:p>
          <a:p>
            <a:pPr marL="285750" indent="-285750">
              <a:buFont typeface="Arial" panose="020B0604020202020204" pitchFamily="34" charset="0"/>
              <a:buChar char="•"/>
            </a:pPr>
            <a:endParaRPr lang="en-IN" dirty="0"/>
          </a:p>
        </p:txBody>
      </p:sp>
      <p:sp>
        <p:nvSpPr>
          <p:cNvPr id="5" name="Rounded Rectangle 4"/>
          <p:cNvSpPr/>
          <p:nvPr/>
        </p:nvSpPr>
        <p:spPr>
          <a:xfrm>
            <a:off x="0" y="0"/>
            <a:ext cx="12192000" cy="84406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6" name="TextBox 5"/>
          <p:cNvSpPr txBox="1"/>
          <p:nvPr/>
        </p:nvSpPr>
        <p:spPr>
          <a:xfrm>
            <a:off x="98474" y="126610"/>
            <a:ext cx="11338560" cy="523220"/>
          </a:xfrm>
          <a:prstGeom prst="rect">
            <a:avLst/>
          </a:prstGeom>
          <a:noFill/>
        </p:spPr>
        <p:txBody>
          <a:bodyPr wrap="square" rtlCol="0">
            <a:spAutoFit/>
          </a:bodyPr>
          <a:lstStyle/>
          <a:p>
            <a:r>
              <a:rPr lang="en-IN" sz="2800" dirty="0" smtClean="0">
                <a:solidFill>
                  <a:schemeClr val="bg1"/>
                </a:solidFill>
              </a:rPr>
              <a:t>What is CAGR ?</a:t>
            </a:r>
            <a:endParaRPr lang="en-IN" sz="2800" dirty="0">
              <a:solidFill>
                <a:schemeClr val="bg1"/>
              </a:solidFill>
            </a:endParaRPr>
          </a:p>
        </p:txBody>
      </p:sp>
      <p:pic>
        <p:nvPicPr>
          <p:cNvPr id="13" name="Picture 12"/>
          <p:cNvPicPr>
            <a:picLocks noChangeAspect="1"/>
          </p:cNvPicPr>
          <p:nvPr/>
        </p:nvPicPr>
        <p:blipFill>
          <a:blip r:embed="rId3"/>
          <a:stretch>
            <a:fillRect/>
          </a:stretch>
        </p:blipFill>
        <p:spPr>
          <a:xfrm>
            <a:off x="772931" y="4411921"/>
            <a:ext cx="4643924" cy="1337068"/>
          </a:xfrm>
          <a:prstGeom prst="rect">
            <a:avLst/>
          </a:prstGeom>
        </p:spPr>
      </p:pic>
      <p:pic>
        <p:nvPicPr>
          <p:cNvPr id="15" name="Picture 14"/>
          <p:cNvPicPr>
            <a:picLocks noChangeAspect="1"/>
          </p:cNvPicPr>
          <p:nvPr/>
        </p:nvPicPr>
        <p:blipFill>
          <a:blip r:embed="rId4"/>
          <a:stretch>
            <a:fillRect/>
          </a:stretch>
        </p:blipFill>
        <p:spPr>
          <a:xfrm>
            <a:off x="6967177" y="4411921"/>
            <a:ext cx="3101560" cy="1337068"/>
          </a:xfrm>
          <a:prstGeom prst="rect">
            <a:avLst/>
          </a:prstGeom>
        </p:spPr>
      </p:pic>
    </p:spTree>
    <p:extLst>
      <p:ext uri="{BB962C8B-B14F-4D97-AF65-F5344CB8AC3E}">
        <p14:creationId xmlns:p14="http://schemas.microsoft.com/office/powerpoint/2010/main" val="2343462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olumnChart ,columnChart ,Bottom 3 Districts by Domestic CAGR ,Bottom 3 Districts by Foreign CAGR.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rPr dirty="0"/>
              <a:t>Page 3</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columnChart ,columnChart ,Bottom 3 Districts by Domestic CAGR ,Bottom 3 Districts by Foreign CAGR. Please refer to the notes on this slide for details">
            <a:hlinkClick r:id="rId3"/>
          </p:cNvPr>
          <p:cNvPicPr>
            <a:picLocks noChangeAspect="1"/>
          </p:cNvPicPr>
          <p:nvPr/>
        </p:nvPicPr>
        <p:blipFill>
          <a:blip r:embed="rId4"/>
          <a:stretch>
            <a:fillRect/>
          </a:stretch>
        </p:blipFill>
        <p:spPr>
          <a:xfrm>
            <a:off x="0" y="0"/>
            <a:ext cx="12192000" cy="6858000"/>
          </a:xfrm>
          <a:prstGeom prst="rect">
            <a:avLst/>
          </a:prstGeom>
          <a:noFill/>
        </p:spPr>
      </p:pic>
      <p:sp>
        <p:nvSpPr>
          <p:cNvPr id="4" name="Title" hidden="1"/>
          <p:cNvSpPr>
            <a:spLocks noGrp="1"/>
          </p:cNvSpPr>
          <p:nvPr>
            <p:ph type="title"/>
          </p:nvPr>
        </p:nvSpPr>
        <p:spPr/>
        <p:txBody>
          <a:bodyPr/>
          <a:lstStyle/>
          <a:p>
            <a:r>
              <a:rPr dirty="0"/>
              <a:t>Page 4</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stretch>
            <a:fillRect t="-5000" b="-5000"/>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64234" y="1280159"/>
            <a:ext cx="10030264" cy="5064369"/>
          </a:xfrm>
        </p:spPr>
        <p:txBody>
          <a:bodyPr>
            <a:normAutofit/>
          </a:bodyPr>
          <a:lstStyle/>
          <a:p>
            <a:pPr marL="285750" indent="-285750">
              <a:buFont typeface="Arial" panose="020B0604020202020204" pitchFamily="34" charset="0"/>
              <a:buChar char="•"/>
            </a:pPr>
            <a:endParaRPr lang="en-GB" dirty="0" smtClean="0"/>
          </a:p>
          <a:p>
            <a:r>
              <a:rPr lang="en-GB" dirty="0" smtClean="0"/>
              <a:t>                                                                                                               </a:t>
            </a:r>
            <a:endParaRPr lang="en-GB" dirty="0"/>
          </a:p>
          <a:p>
            <a:endParaRPr lang="en-GB" dirty="0" smtClean="0"/>
          </a:p>
          <a:p>
            <a:endParaRPr lang="en-GB" dirty="0"/>
          </a:p>
          <a:p>
            <a:pPr marL="285750" indent="-285750">
              <a:buFont typeface="Arial" panose="020B0604020202020204" pitchFamily="34" charset="0"/>
              <a:buChar char="•"/>
            </a:pPr>
            <a:endParaRPr lang="en-IN" dirty="0"/>
          </a:p>
        </p:txBody>
      </p:sp>
      <p:sp>
        <p:nvSpPr>
          <p:cNvPr id="5" name="Rounded Rectangle 4"/>
          <p:cNvSpPr/>
          <p:nvPr/>
        </p:nvSpPr>
        <p:spPr>
          <a:xfrm>
            <a:off x="0" y="0"/>
            <a:ext cx="12192000" cy="84406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6" name="TextBox 5"/>
          <p:cNvSpPr txBox="1"/>
          <p:nvPr/>
        </p:nvSpPr>
        <p:spPr>
          <a:xfrm>
            <a:off x="98474" y="126610"/>
            <a:ext cx="11338560" cy="523220"/>
          </a:xfrm>
          <a:prstGeom prst="rect">
            <a:avLst/>
          </a:prstGeom>
          <a:noFill/>
        </p:spPr>
        <p:txBody>
          <a:bodyPr wrap="square" rtlCol="0">
            <a:spAutoFit/>
          </a:bodyPr>
          <a:lstStyle/>
          <a:p>
            <a:r>
              <a:rPr lang="en-IN" sz="2800" dirty="0" smtClean="0">
                <a:solidFill>
                  <a:schemeClr val="bg1"/>
                </a:solidFill>
              </a:rPr>
              <a:t>Insights</a:t>
            </a:r>
            <a:endParaRPr lang="en-IN" sz="2800" dirty="0">
              <a:solidFill>
                <a:schemeClr val="bg1"/>
              </a:solidFill>
            </a:endParaRPr>
          </a:p>
        </p:txBody>
      </p:sp>
      <p:sp>
        <p:nvSpPr>
          <p:cNvPr id="2" name="TextBox 1"/>
          <p:cNvSpPr txBox="1"/>
          <p:nvPr/>
        </p:nvSpPr>
        <p:spPr>
          <a:xfrm>
            <a:off x="351692" y="1139483"/>
            <a:ext cx="11422966" cy="5601533"/>
          </a:xfrm>
          <a:prstGeom prst="rect">
            <a:avLst/>
          </a:prstGeom>
          <a:noFill/>
        </p:spPr>
        <p:txBody>
          <a:bodyPr wrap="square" rtlCol="0">
            <a:spAutoFit/>
          </a:bodyPr>
          <a:lstStyle/>
          <a:p>
            <a:pPr marL="285750" indent="-285750">
              <a:buFont typeface="Arial" panose="020B0604020202020204" pitchFamily="34" charset="0"/>
              <a:buChar char="•"/>
            </a:pPr>
            <a:r>
              <a:rPr lang="en-IN" sz="2200" dirty="0" smtClean="0"/>
              <a:t>Mancherial, Warangal(Rural) , Bhadradri Kothagudem are the top three districts with highest Domestic CAGR growth from Year 2016 to 2019 with respective value that are 143% , 107% and 95%.</a:t>
            </a:r>
          </a:p>
          <a:p>
            <a:pPr marL="285750" indent="-285750">
              <a:buFont typeface="Arial" panose="020B0604020202020204" pitchFamily="34" charset="0"/>
              <a:buChar char="•"/>
            </a:pPr>
            <a:endParaRPr lang="en-IN" sz="2200" dirty="0" smtClean="0"/>
          </a:p>
          <a:p>
            <a:pPr marL="285750" indent="-285750">
              <a:buFont typeface="Arial" panose="020B0604020202020204" pitchFamily="34" charset="0"/>
              <a:buChar char="•"/>
            </a:pPr>
            <a:r>
              <a:rPr lang="en-IN" sz="2200" dirty="0" smtClean="0"/>
              <a:t>While talking of Foreign CAGR growth , top 3 districts are Nagarkurnool, Jogulamba Gadwal and Hyderabad with respective Foreign CAGR growth percentage value as 62% , 60% and 18%.</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smtClean="0"/>
              <a:t>Karimnagar, Nalgonda and Warangal(Urban) are </a:t>
            </a:r>
            <a:r>
              <a:rPr lang="en-IN" sz="2200" dirty="0"/>
              <a:t>the </a:t>
            </a:r>
            <a:r>
              <a:rPr lang="en-IN" sz="2200" dirty="0" smtClean="0"/>
              <a:t>bottom </a:t>
            </a:r>
            <a:r>
              <a:rPr lang="en-IN" sz="2200" dirty="0"/>
              <a:t>three districts with </a:t>
            </a:r>
            <a:r>
              <a:rPr lang="en-IN" sz="2200" dirty="0" smtClean="0"/>
              <a:t>lowest </a:t>
            </a:r>
            <a:r>
              <a:rPr lang="en-IN" sz="2200" dirty="0"/>
              <a:t>Domestic CAGR growth from Year 2016 to 2019 with respective value that are </a:t>
            </a:r>
            <a:r>
              <a:rPr lang="en-IN" sz="2200" dirty="0" smtClean="0"/>
              <a:t>-70% </a:t>
            </a:r>
            <a:r>
              <a:rPr lang="en-IN" sz="2200" dirty="0"/>
              <a:t>, </a:t>
            </a:r>
            <a:r>
              <a:rPr lang="en-IN" sz="2200" dirty="0" smtClean="0"/>
              <a:t>-61% </a:t>
            </a:r>
            <a:r>
              <a:rPr lang="en-IN" sz="2200" dirty="0"/>
              <a:t>and </a:t>
            </a:r>
            <a:r>
              <a:rPr lang="en-IN" sz="2200" dirty="0" smtClean="0"/>
              <a:t>-49%.</a:t>
            </a:r>
            <a:endParaRPr lang="en-IN" sz="2200" dirty="0"/>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While talking of Foreign CAGR growth , </a:t>
            </a:r>
            <a:r>
              <a:rPr lang="en-IN" sz="2200" dirty="0" smtClean="0"/>
              <a:t>bottom </a:t>
            </a:r>
            <a:r>
              <a:rPr lang="en-IN" sz="2200" dirty="0"/>
              <a:t>3 districts are </a:t>
            </a:r>
            <a:r>
              <a:rPr lang="en-IN" sz="2200" dirty="0" smtClean="0"/>
              <a:t>Mahbubnagar, Jayashankar Bhoopalpally and Jangaon with </a:t>
            </a:r>
            <a:r>
              <a:rPr lang="en-IN" sz="2200" dirty="0"/>
              <a:t>respective Foreign CAGR growth percentage value as </a:t>
            </a:r>
            <a:r>
              <a:rPr lang="en-IN" sz="2200" dirty="0" smtClean="0"/>
              <a:t>-16% </a:t>
            </a:r>
            <a:r>
              <a:rPr lang="en-IN" sz="2200" dirty="0"/>
              <a:t>, </a:t>
            </a:r>
            <a:r>
              <a:rPr lang="en-IN" sz="2200" dirty="0" smtClean="0"/>
              <a:t>-15% </a:t>
            </a:r>
            <a:r>
              <a:rPr lang="en-IN" sz="2200" dirty="0"/>
              <a:t>and </a:t>
            </a:r>
            <a:r>
              <a:rPr lang="en-IN" sz="2200" dirty="0" smtClean="0"/>
              <a:t>-100%.</a:t>
            </a:r>
            <a:endParaRPr lang="en-IN" sz="2200"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68989524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810</TotalTime>
  <Words>1698</Words>
  <Application>Microsoft Office PowerPoint</Application>
  <PresentationFormat>Widescreen</PresentationFormat>
  <Paragraphs>277</Paragraphs>
  <Slides>27</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Times New Roman</vt:lpstr>
      <vt:lpstr>Custom Design</vt:lpstr>
      <vt:lpstr>PowerPoint Presentation</vt:lpstr>
      <vt:lpstr>PowerPoint Presentation</vt:lpstr>
      <vt:lpstr>PowerPoint Presentation</vt:lpstr>
      <vt:lpstr>PowerPoint Presentation</vt:lpstr>
      <vt:lpstr>Page 2</vt:lpstr>
      <vt:lpstr>PowerPoint Presentation</vt:lpstr>
      <vt:lpstr>Page 3</vt:lpstr>
      <vt:lpstr>Page 4</vt:lpstr>
      <vt:lpstr>PowerPoint Presentation</vt:lpstr>
      <vt:lpstr>Page 5</vt:lpstr>
      <vt:lpstr>Page 6</vt:lpstr>
      <vt:lpstr>PowerPoint Presentation</vt:lpstr>
      <vt:lpstr>Page 7</vt:lpstr>
      <vt:lpstr>Page 9</vt:lpstr>
      <vt:lpstr>Page 8</vt:lpstr>
      <vt:lpstr>Page 11</vt:lpstr>
      <vt:lpstr>Page 10</vt:lpstr>
      <vt:lpstr>PowerPoint Presentation</vt:lpstr>
      <vt:lpstr>PowerPoint Presentation</vt:lpstr>
      <vt:lpstr>Page 12</vt:lpstr>
      <vt:lpstr>Page 13</vt:lpstr>
      <vt:lpstr>Page 14</vt:lpstr>
      <vt:lpstr>Page 15</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shivcred</cp:lastModifiedBy>
  <cp:revision>36</cp:revision>
  <dcterms:created xsi:type="dcterms:W3CDTF">2016-09-04T11:54:55Z</dcterms:created>
  <dcterms:modified xsi:type="dcterms:W3CDTF">2023-05-13T17:05:08Z</dcterms:modified>
</cp:coreProperties>
</file>